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3"/>
  </p:notesMasterIdLst>
  <p:sldIdLst>
    <p:sldId id="289" r:id="rId3"/>
    <p:sldId id="296" r:id="rId4"/>
    <p:sldId id="297" r:id="rId5"/>
    <p:sldId id="300" r:id="rId6"/>
    <p:sldId id="301" r:id="rId7"/>
    <p:sldId id="302" r:id="rId8"/>
    <p:sldId id="341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315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19" r:id="rId37"/>
    <p:sldId id="334" r:id="rId38"/>
    <p:sldId id="337" r:id="rId39"/>
    <p:sldId id="338" r:id="rId40"/>
    <p:sldId id="336" r:id="rId41"/>
    <p:sldId id="34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  <p15:guide id="3" pos="4997">
          <p15:clr>
            <a:srgbClr val="A4A3A4"/>
          </p15:clr>
        </p15:guide>
        <p15:guide id="4" pos="2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BA5"/>
    <a:srgbClr val="5BAAA4"/>
    <a:srgbClr val="195269"/>
    <a:srgbClr val="E6E6E6"/>
    <a:srgbClr val="D3DEDD"/>
    <a:srgbClr val="009B97"/>
    <a:srgbClr val="267CA0"/>
    <a:srgbClr val="509FA4"/>
    <a:srgbClr val="00C0BB"/>
    <a:srgbClr val="83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6314" autoAdjust="0"/>
  </p:normalViewPr>
  <p:slideViewPr>
    <p:cSldViewPr snapToGrid="0" showGuides="1">
      <p:cViewPr>
        <p:scale>
          <a:sx n="70" d="100"/>
          <a:sy n="70" d="100"/>
        </p:scale>
        <p:origin x="-798" y="-72"/>
      </p:cViewPr>
      <p:guideLst>
        <p:guide orient="horz" pos="2352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A8A6E-0AE3-4A0C-A660-01933314751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55AAA9-CDD0-4202-8FDA-43C2266369A2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678A9F77-AC63-4A77-BEA3-9EB566C32683}" type="parTrans" cxnId="{4DF694F5-EC76-467E-80A8-F9E27D27B7AC}">
      <dgm:prSet/>
      <dgm:spPr/>
      <dgm:t>
        <a:bodyPr/>
        <a:lstStyle/>
        <a:p>
          <a:endParaRPr lang="zh-CN" altLang="en-US"/>
        </a:p>
      </dgm:t>
    </dgm:pt>
    <dgm:pt modelId="{E64718A4-23F5-4FAF-91E2-FF8D57076948}" type="sibTrans" cxnId="{4DF694F5-EC76-467E-80A8-F9E27D27B7AC}">
      <dgm:prSet/>
      <dgm:spPr/>
      <dgm:t>
        <a:bodyPr/>
        <a:lstStyle/>
        <a:p>
          <a:endParaRPr lang="zh-CN" altLang="en-US"/>
        </a:p>
      </dgm:t>
    </dgm:pt>
    <dgm:pt modelId="{0C4D4F55-2353-407C-A7B6-533530355506}">
      <dgm:prSet phldrT="[文本]"/>
      <dgm:spPr/>
      <dgm:t>
        <a:bodyPr/>
        <a:lstStyle/>
        <a:p>
          <a:r>
            <a:rPr lang="en-US" altLang="zh-CN" dirty="0" err="1" smtClean="0"/>
            <a:t>以美元度量的收益率是初始投资的比例</a:t>
          </a:r>
          <a:endParaRPr lang="zh-CN" altLang="en-US" dirty="0"/>
        </a:p>
      </dgm:t>
    </dgm:pt>
    <dgm:pt modelId="{E29D4BD5-8491-44EB-AC9E-ACBF99FAE1C3}" type="parTrans" cxnId="{8C2245D1-CA3C-40C2-A0BE-F6B9798D3097}">
      <dgm:prSet/>
      <dgm:spPr/>
      <dgm:t>
        <a:bodyPr/>
        <a:lstStyle/>
        <a:p>
          <a:endParaRPr lang="zh-CN" altLang="en-US"/>
        </a:p>
      </dgm:t>
    </dgm:pt>
    <dgm:pt modelId="{EBEBD333-7DF0-4EE0-A02C-AB59B201A147}" type="sibTrans" cxnId="{8C2245D1-CA3C-40C2-A0BE-F6B9798D3097}">
      <dgm:prSet/>
      <dgm:spPr/>
      <dgm:t>
        <a:bodyPr/>
        <a:lstStyle/>
        <a:p>
          <a:endParaRPr lang="zh-CN" altLang="en-US"/>
        </a:p>
      </dgm:t>
    </dgm:pt>
    <dgm:pt modelId="{08046CDA-635D-4761-8FF0-98843F2050EE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06AC3509-770D-48CE-A5BB-0FE9BD11F83E}" type="parTrans" cxnId="{3227A4DB-ACE2-4C69-A0E1-A531C47F0D15}">
      <dgm:prSet/>
      <dgm:spPr/>
      <dgm:t>
        <a:bodyPr/>
        <a:lstStyle/>
        <a:p>
          <a:endParaRPr lang="zh-CN" altLang="en-US"/>
        </a:p>
      </dgm:t>
    </dgm:pt>
    <dgm:pt modelId="{660AC4EF-2E9D-437B-B28C-81C1D56BF7BC}" type="sibTrans" cxnId="{3227A4DB-ACE2-4C69-A0E1-A531C47F0D15}">
      <dgm:prSet/>
      <dgm:spPr/>
      <dgm:t>
        <a:bodyPr/>
        <a:lstStyle/>
        <a:p>
          <a:endParaRPr lang="zh-CN" altLang="en-US"/>
        </a:p>
      </dgm:t>
    </dgm:pt>
    <dgm:pt modelId="{662928FB-4D73-43C3-9B2E-5B16FD9EADB5}">
      <dgm:prSet phldrT="[文本]"/>
      <dgm:spPr/>
      <dgm:t>
        <a:bodyPr/>
        <a:lstStyle/>
        <a:p>
          <a:r>
            <a:rPr lang="en-US" altLang="zh-CN" dirty="0" err="1" smtClean="0"/>
            <a:t>建立未来收益率的分布</a:t>
          </a:r>
          <a:endParaRPr lang="zh-CN" altLang="en-US" dirty="0"/>
        </a:p>
      </dgm:t>
    </dgm:pt>
    <dgm:pt modelId="{A6C95E75-C86B-4D28-AD8D-9727B7A583B1}" type="parTrans" cxnId="{D98E198A-79E9-4E68-B2E9-305BA002B90E}">
      <dgm:prSet/>
      <dgm:spPr/>
      <dgm:t>
        <a:bodyPr/>
        <a:lstStyle/>
        <a:p>
          <a:endParaRPr lang="zh-CN" altLang="en-US"/>
        </a:p>
      </dgm:t>
    </dgm:pt>
    <dgm:pt modelId="{BD67AD89-3628-46BA-98F5-06918613EF67}" type="sibTrans" cxnId="{D98E198A-79E9-4E68-B2E9-305BA002B90E}">
      <dgm:prSet/>
      <dgm:spPr/>
      <dgm:t>
        <a:bodyPr/>
        <a:lstStyle/>
        <a:p>
          <a:endParaRPr lang="zh-CN" altLang="en-US"/>
        </a:p>
      </dgm:t>
    </dgm:pt>
    <dgm:pt modelId="{7FF50F82-655F-4EF0-BBD1-903470444B94}" type="pres">
      <dgm:prSet presAssocID="{E73A8A6E-0AE3-4A0C-A660-0193331475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14EF1C7-8657-4514-8AF1-B725CC760837}" type="pres">
      <dgm:prSet presAssocID="{C055AAA9-CDD0-4202-8FDA-43C2266369A2}" presName="composite" presStyleCnt="0"/>
      <dgm:spPr/>
    </dgm:pt>
    <dgm:pt modelId="{E5E94B78-7AB0-4FE4-B778-3D2E824105B7}" type="pres">
      <dgm:prSet presAssocID="{C055AAA9-CDD0-4202-8FDA-43C2266369A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E1F36F-4DBC-4F1D-8D26-F0371EB5DAD6}" type="pres">
      <dgm:prSet presAssocID="{C055AAA9-CDD0-4202-8FDA-43C2266369A2}" presName="descendantText" presStyleLbl="alignAcc1" presStyleIdx="0" presStyleCnt="2" custLinFactNeighborX="3016" custLinFactNeighborY="-91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468E4F-A967-4AA6-A84C-3B877E14BED2}" type="pres">
      <dgm:prSet presAssocID="{E64718A4-23F5-4FAF-91E2-FF8D57076948}" presName="sp" presStyleCnt="0"/>
      <dgm:spPr/>
    </dgm:pt>
    <dgm:pt modelId="{FD3C6217-05E9-4131-A3B5-4A1955D02AFE}" type="pres">
      <dgm:prSet presAssocID="{08046CDA-635D-4761-8FF0-98843F2050EE}" presName="composite" presStyleCnt="0"/>
      <dgm:spPr/>
    </dgm:pt>
    <dgm:pt modelId="{F029EC75-D734-4A78-94CA-5600FE7C4E5D}" type="pres">
      <dgm:prSet presAssocID="{08046CDA-635D-4761-8FF0-98843F2050E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780FC5-8CF9-4728-8EDD-F89DB4E01236}" type="pres">
      <dgm:prSet presAssocID="{08046CDA-635D-4761-8FF0-98843F2050E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A47BF7-54D6-407D-AEEC-9BB00E88913D}" type="presOf" srcId="{662928FB-4D73-43C3-9B2E-5B16FD9EADB5}" destId="{13780FC5-8CF9-4728-8EDD-F89DB4E01236}" srcOrd="0" destOrd="0" presId="urn:microsoft.com/office/officeart/2005/8/layout/chevron2"/>
    <dgm:cxn modelId="{14610890-621F-44AC-93CC-CDD35D648689}" type="presOf" srcId="{0C4D4F55-2353-407C-A7B6-533530355506}" destId="{0FE1F36F-4DBC-4F1D-8D26-F0371EB5DAD6}" srcOrd="0" destOrd="0" presId="urn:microsoft.com/office/officeart/2005/8/layout/chevron2"/>
    <dgm:cxn modelId="{4DF694F5-EC76-467E-80A8-F9E27D27B7AC}" srcId="{E73A8A6E-0AE3-4A0C-A660-01933314751F}" destId="{C055AAA9-CDD0-4202-8FDA-43C2266369A2}" srcOrd="0" destOrd="0" parTransId="{678A9F77-AC63-4A77-BEA3-9EB566C32683}" sibTransId="{E64718A4-23F5-4FAF-91E2-FF8D57076948}"/>
    <dgm:cxn modelId="{7C676675-E5A4-4A0E-A208-0288CAAA4A45}" type="presOf" srcId="{C055AAA9-CDD0-4202-8FDA-43C2266369A2}" destId="{E5E94B78-7AB0-4FE4-B778-3D2E824105B7}" srcOrd="0" destOrd="0" presId="urn:microsoft.com/office/officeart/2005/8/layout/chevron2"/>
    <dgm:cxn modelId="{460D464E-3C23-4DB2-908C-21BC68906E88}" type="presOf" srcId="{08046CDA-635D-4761-8FF0-98843F2050EE}" destId="{F029EC75-D734-4A78-94CA-5600FE7C4E5D}" srcOrd="0" destOrd="0" presId="urn:microsoft.com/office/officeart/2005/8/layout/chevron2"/>
    <dgm:cxn modelId="{8C2245D1-CA3C-40C2-A0BE-F6B9798D3097}" srcId="{C055AAA9-CDD0-4202-8FDA-43C2266369A2}" destId="{0C4D4F55-2353-407C-A7B6-533530355506}" srcOrd="0" destOrd="0" parTransId="{E29D4BD5-8491-44EB-AC9E-ACBF99FAE1C3}" sibTransId="{EBEBD333-7DF0-4EE0-A02C-AB59B201A147}"/>
    <dgm:cxn modelId="{3227A4DB-ACE2-4C69-A0E1-A531C47F0D15}" srcId="{E73A8A6E-0AE3-4A0C-A660-01933314751F}" destId="{08046CDA-635D-4761-8FF0-98843F2050EE}" srcOrd="1" destOrd="0" parTransId="{06AC3509-770D-48CE-A5BB-0FE9BD11F83E}" sibTransId="{660AC4EF-2E9D-437B-B28C-81C1D56BF7BC}"/>
    <dgm:cxn modelId="{B4152A8E-65AD-46D8-8540-440A763A73F7}" type="presOf" srcId="{E73A8A6E-0AE3-4A0C-A660-01933314751F}" destId="{7FF50F82-655F-4EF0-BBD1-903470444B94}" srcOrd="0" destOrd="0" presId="urn:microsoft.com/office/officeart/2005/8/layout/chevron2"/>
    <dgm:cxn modelId="{D98E198A-79E9-4E68-B2E9-305BA002B90E}" srcId="{08046CDA-635D-4761-8FF0-98843F2050EE}" destId="{662928FB-4D73-43C3-9B2E-5B16FD9EADB5}" srcOrd="0" destOrd="0" parTransId="{A6C95E75-C86B-4D28-AD8D-9727B7A583B1}" sibTransId="{BD67AD89-3628-46BA-98F5-06918613EF67}"/>
    <dgm:cxn modelId="{FFC05BF1-7F79-441E-BF5C-D31B163E1F4E}" type="presParOf" srcId="{7FF50F82-655F-4EF0-BBD1-903470444B94}" destId="{214EF1C7-8657-4514-8AF1-B725CC760837}" srcOrd="0" destOrd="0" presId="urn:microsoft.com/office/officeart/2005/8/layout/chevron2"/>
    <dgm:cxn modelId="{DF699070-D22D-4643-A70F-289E65D2CB40}" type="presParOf" srcId="{214EF1C7-8657-4514-8AF1-B725CC760837}" destId="{E5E94B78-7AB0-4FE4-B778-3D2E824105B7}" srcOrd="0" destOrd="0" presId="urn:microsoft.com/office/officeart/2005/8/layout/chevron2"/>
    <dgm:cxn modelId="{EFF89622-B620-4891-859D-B1D12ECEC5BE}" type="presParOf" srcId="{214EF1C7-8657-4514-8AF1-B725CC760837}" destId="{0FE1F36F-4DBC-4F1D-8D26-F0371EB5DAD6}" srcOrd="1" destOrd="0" presId="urn:microsoft.com/office/officeart/2005/8/layout/chevron2"/>
    <dgm:cxn modelId="{5A4A7858-51C8-40EC-BC34-55B6B4E97FC6}" type="presParOf" srcId="{7FF50F82-655F-4EF0-BBD1-903470444B94}" destId="{69468E4F-A967-4AA6-A84C-3B877E14BED2}" srcOrd="1" destOrd="0" presId="urn:microsoft.com/office/officeart/2005/8/layout/chevron2"/>
    <dgm:cxn modelId="{52CA2978-5718-4CD5-8C3B-A833F78F0AA7}" type="presParOf" srcId="{7FF50F82-655F-4EF0-BBD1-903470444B94}" destId="{FD3C6217-05E9-4131-A3B5-4A1955D02AFE}" srcOrd="2" destOrd="0" presId="urn:microsoft.com/office/officeart/2005/8/layout/chevron2"/>
    <dgm:cxn modelId="{24ADBCA4-AEBE-4863-8503-2E1724335887}" type="presParOf" srcId="{FD3C6217-05E9-4131-A3B5-4A1955D02AFE}" destId="{F029EC75-D734-4A78-94CA-5600FE7C4E5D}" srcOrd="0" destOrd="0" presId="urn:microsoft.com/office/officeart/2005/8/layout/chevron2"/>
    <dgm:cxn modelId="{2771AD42-81CF-4B3D-B3C9-2CDC97BCA4C3}" type="presParOf" srcId="{FD3C6217-05E9-4131-A3B5-4A1955D02AFE}" destId="{13780FC5-8CF9-4728-8EDD-F89DB4E012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F5354-3735-4715-8D4D-55466D084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D16C63C-31EA-410F-9CC7-A3532B4AB891}">
      <dgm:prSet phldrT="[文本]" custT="1"/>
      <dgm:spPr/>
      <dgm:t>
        <a:bodyPr/>
        <a:lstStyle/>
        <a:p>
          <a:r>
            <a:rPr lang="zh-TW" altLang="zh-CN" sz="2000" dirty="0" smtClean="0"/>
            <a:t>结构化方法是从经济机构和实务中广泛选取因子</a:t>
          </a:r>
          <a:endParaRPr lang="zh-CN" altLang="en-US" sz="2000" dirty="0"/>
        </a:p>
      </dgm:t>
    </dgm:pt>
    <dgm:pt modelId="{615F326A-9B42-4621-8111-927554C4ABE3}" type="parTrans" cxnId="{680CDF3A-9230-4EAD-8090-851CFB9DB755}">
      <dgm:prSet/>
      <dgm:spPr/>
      <dgm:t>
        <a:bodyPr/>
        <a:lstStyle/>
        <a:p>
          <a:endParaRPr lang="zh-CN" altLang="en-US" sz="2000"/>
        </a:p>
      </dgm:t>
    </dgm:pt>
    <dgm:pt modelId="{534824C4-0A4E-486F-9DE1-41D15AA8DBCB}" type="sibTrans" cxnId="{680CDF3A-9230-4EAD-8090-851CFB9DB755}">
      <dgm:prSet/>
      <dgm:spPr/>
      <dgm:t>
        <a:bodyPr/>
        <a:lstStyle/>
        <a:p>
          <a:endParaRPr lang="zh-CN" altLang="en-US" sz="2000"/>
        </a:p>
      </dgm:t>
    </dgm:pt>
    <dgm:pt modelId="{0C69604E-2E85-4AEB-8799-3F9D8718122E}">
      <dgm:prSet phldrT="[文本]" custT="1"/>
      <dgm:spPr/>
      <dgm:t>
        <a:bodyPr/>
        <a:lstStyle/>
        <a:p>
          <a:r>
            <a:rPr lang="zh-TW" altLang="zh-CN" sz="2000" dirty="0" smtClean="0"/>
            <a:t>从观测数据中选取因子的统计方法</a:t>
          </a:r>
          <a:r>
            <a:rPr lang="zh-CN" altLang="en-US" sz="2000" dirty="0" smtClean="0"/>
            <a:t>（如</a:t>
          </a:r>
          <a:r>
            <a:rPr lang="zh-TW" altLang="zh-CN" sz="2000" dirty="0" smtClean="0"/>
            <a:t>主成分分析</a:t>
          </a:r>
          <a:r>
            <a:rPr lang="zh-CN" altLang="en-US" sz="2000" dirty="0" smtClean="0"/>
            <a:t>）</a:t>
          </a:r>
          <a:endParaRPr lang="zh-CN" altLang="en-US" sz="2000" dirty="0"/>
        </a:p>
      </dgm:t>
    </dgm:pt>
    <dgm:pt modelId="{20E870E8-1E2E-4942-AED7-59D533A09960}" type="parTrans" cxnId="{1F529A0E-817E-4F5B-AD3C-9DEA383D9A50}">
      <dgm:prSet/>
      <dgm:spPr/>
      <dgm:t>
        <a:bodyPr/>
        <a:lstStyle/>
        <a:p>
          <a:endParaRPr lang="zh-CN" altLang="en-US" sz="2000"/>
        </a:p>
      </dgm:t>
    </dgm:pt>
    <dgm:pt modelId="{6BAD4C75-2042-486E-AB4F-F27B78456485}" type="sibTrans" cxnId="{1F529A0E-817E-4F5B-AD3C-9DEA383D9A50}">
      <dgm:prSet/>
      <dgm:spPr/>
      <dgm:t>
        <a:bodyPr/>
        <a:lstStyle/>
        <a:p>
          <a:endParaRPr lang="zh-CN" altLang="en-US" sz="2000"/>
        </a:p>
      </dgm:t>
    </dgm:pt>
    <dgm:pt modelId="{6ABBE080-FD77-4FF4-9C2D-7F4AA656B462}" type="pres">
      <dgm:prSet presAssocID="{A86F5354-3735-4715-8D4D-55466D084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7B0E4B7-B4AA-490E-8296-E331879B5834}" type="pres">
      <dgm:prSet presAssocID="{6D16C63C-31EA-410F-9CC7-A3532B4AB891}" presName="parentLin" presStyleCnt="0"/>
      <dgm:spPr/>
    </dgm:pt>
    <dgm:pt modelId="{34ACD892-4D5E-4976-BF17-3FD87CE5956C}" type="pres">
      <dgm:prSet presAssocID="{6D16C63C-31EA-410F-9CC7-A3532B4AB891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401F382D-051D-4905-B592-2C51574682B4}" type="pres">
      <dgm:prSet presAssocID="{6D16C63C-31EA-410F-9CC7-A3532B4AB891}" presName="parentText" presStyleLbl="node1" presStyleIdx="0" presStyleCnt="2" custScaleX="11103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664EFB-0C0B-4236-A602-A0FE90959C2F}" type="pres">
      <dgm:prSet presAssocID="{6D16C63C-31EA-410F-9CC7-A3532B4AB891}" presName="negativeSpace" presStyleCnt="0"/>
      <dgm:spPr/>
    </dgm:pt>
    <dgm:pt modelId="{7B88289D-2D12-4975-9594-C35B5E7D4EF6}" type="pres">
      <dgm:prSet presAssocID="{6D16C63C-31EA-410F-9CC7-A3532B4AB891}" presName="childText" presStyleLbl="conFgAcc1" presStyleIdx="0" presStyleCnt="2">
        <dgm:presLayoutVars>
          <dgm:bulletEnabled val="1"/>
        </dgm:presLayoutVars>
      </dgm:prSet>
      <dgm:spPr/>
    </dgm:pt>
    <dgm:pt modelId="{FE08A7DC-DAA9-40C5-8866-D60EA5EB2ACF}" type="pres">
      <dgm:prSet presAssocID="{534824C4-0A4E-486F-9DE1-41D15AA8DBCB}" presName="spaceBetweenRectangles" presStyleCnt="0"/>
      <dgm:spPr/>
    </dgm:pt>
    <dgm:pt modelId="{7853575C-9308-4C20-8E3B-AE315FC31F0B}" type="pres">
      <dgm:prSet presAssocID="{0C69604E-2E85-4AEB-8799-3F9D8718122E}" presName="parentLin" presStyleCnt="0"/>
      <dgm:spPr/>
    </dgm:pt>
    <dgm:pt modelId="{D36A21A0-E550-4BD9-9BC3-592543D3ABF0}" type="pres">
      <dgm:prSet presAssocID="{0C69604E-2E85-4AEB-8799-3F9D8718122E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F696BE38-CAA0-43A2-8F62-9B2787E8B0AB}" type="pres">
      <dgm:prSet presAssocID="{0C69604E-2E85-4AEB-8799-3F9D8718122E}" presName="parentText" presStyleLbl="node1" presStyleIdx="1" presStyleCnt="2" custScaleX="1115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933E7C-9705-43CD-B2D8-D9FF36D530D2}" type="pres">
      <dgm:prSet presAssocID="{0C69604E-2E85-4AEB-8799-3F9D8718122E}" presName="negativeSpace" presStyleCnt="0"/>
      <dgm:spPr/>
    </dgm:pt>
    <dgm:pt modelId="{3C54CC89-34CC-4DC7-9F43-526B0AE7C955}" type="pres">
      <dgm:prSet presAssocID="{0C69604E-2E85-4AEB-8799-3F9D871812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F529A0E-817E-4F5B-AD3C-9DEA383D9A50}" srcId="{A86F5354-3735-4715-8D4D-55466D084365}" destId="{0C69604E-2E85-4AEB-8799-3F9D8718122E}" srcOrd="1" destOrd="0" parTransId="{20E870E8-1E2E-4942-AED7-59D533A09960}" sibTransId="{6BAD4C75-2042-486E-AB4F-F27B78456485}"/>
    <dgm:cxn modelId="{BBAA448E-479E-412E-92DB-9DF54823C75E}" type="presOf" srcId="{A86F5354-3735-4715-8D4D-55466D084365}" destId="{6ABBE080-FD77-4FF4-9C2D-7F4AA656B462}" srcOrd="0" destOrd="0" presId="urn:microsoft.com/office/officeart/2005/8/layout/list1"/>
    <dgm:cxn modelId="{E8538586-6DC3-40FA-A31D-8FABBC81A829}" type="presOf" srcId="{0C69604E-2E85-4AEB-8799-3F9D8718122E}" destId="{D36A21A0-E550-4BD9-9BC3-592543D3ABF0}" srcOrd="0" destOrd="0" presId="urn:microsoft.com/office/officeart/2005/8/layout/list1"/>
    <dgm:cxn modelId="{0D527953-EB4B-4D42-A8CD-8E68112129FE}" type="presOf" srcId="{6D16C63C-31EA-410F-9CC7-A3532B4AB891}" destId="{401F382D-051D-4905-B592-2C51574682B4}" srcOrd="1" destOrd="0" presId="urn:microsoft.com/office/officeart/2005/8/layout/list1"/>
    <dgm:cxn modelId="{E153E4C1-3A4D-4491-8182-36439E2EBF63}" type="presOf" srcId="{0C69604E-2E85-4AEB-8799-3F9D8718122E}" destId="{F696BE38-CAA0-43A2-8F62-9B2787E8B0AB}" srcOrd="1" destOrd="0" presId="urn:microsoft.com/office/officeart/2005/8/layout/list1"/>
    <dgm:cxn modelId="{680CDF3A-9230-4EAD-8090-851CFB9DB755}" srcId="{A86F5354-3735-4715-8D4D-55466D084365}" destId="{6D16C63C-31EA-410F-9CC7-A3532B4AB891}" srcOrd="0" destOrd="0" parTransId="{615F326A-9B42-4621-8111-927554C4ABE3}" sibTransId="{534824C4-0A4E-486F-9DE1-41D15AA8DBCB}"/>
    <dgm:cxn modelId="{D2777F25-9505-48C2-9208-B45EB60F339F}" type="presOf" srcId="{6D16C63C-31EA-410F-9CC7-A3532B4AB891}" destId="{34ACD892-4D5E-4976-BF17-3FD87CE5956C}" srcOrd="0" destOrd="0" presId="urn:microsoft.com/office/officeart/2005/8/layout/list1"/>
    <dgm:cxn modelId="{3D2450AF-848B-4774-A9A7-AEC47B847F7F}" type="presParOf" srcId="{6ABBE080-FD77-4FF4-9C2D-7F4AA656B462}" destId="{E7B0E4B7-B4AA-490E-8296-E331879B5834}" srcOrd="0" destOrd="0" presId="urn:microsoft.com/office/officeart/2005/8/layout/list1"/>
    <dgm:cxn modelId="{6548D06D-274C-4009-A7FD-638333D0F89C}" type="presParOf" srcId="{E7B0E4B7-B4AA-490E-8296-E331879B5834}" destId="{34ACD892-4D5E-4976-BF17-3FD87CE5956C}" srcOrd="0" destOrd="0" presId="urn:microsoft.com/office/officeart/2005/8/layout/list1"/>
    <dgm:cxn modelId="{CABE432E-3D45-44C1-B666-2B97A2917E6A}" type="presParOf" srcId="{E7B0E4B7-B4AA-490E-8296-E331879B5834}" destId="{401F382D-051D-4905-B592-2C51574682B4}" srcOrd="1" destOrd="0" presId="urn:microsoft.com/office/officeart/2005/8/layout/list1"/>
    <dgm:cxn modelId="{B3CB27AB-D067-4EFB-8ACB-860EBB960D47}" type="presParOf" srcId="{6ABBE080-FD77-4FF4-9C2D-7F4AA656B462}" destId="{ED664EFB-0C0B-4236-A602-A0FE90959C2F}" srcOrd="1" destOrd="0" presId="urn:microsoft.com/office/officeart/2005/8/layout/list1"/>
    <dgm:cxn modelId="{F3C5C196-D0D7-4DF1-ADD0-E7ADFA24AF46}" type="presParOf" srcId="{6ABBE080-FD77-4FF4-9C2D-7F4AA656B462}" destId="{7B88289D-2D12-4975-9594-C35B5E7D4EF6}" srcOrd="2" destOrd="0" presId="urn:microsoft.com/office/officeart/2005/8/layout/list1"/>
    <dgm:cxn modelId="{DAF62112-76B2-47F6-9337-BC46FFB49788}" type="presParOf" srcId="{6ABBE080-FD77-4FF4-9C2D-7F4AA656B462}" destId="{FE08A7DC-DAA9-40C5-8866-D60EA5EB2ACF}" srcOrd="3" destOrd="0" presId="urn:microsoft.com/office/officeart/2005/8/layout/list1"/>
    <dgm:cxn modelId="{A94378F2-E59F-4C2D-A8CC-9EDC88CCDB02}" type="presParOf" srcId="{6ABBE080-FD77-4FF4-9C2D-7F4AA656B462}" destId="{7853575C-9308-4C20-8E3B-AE315FC31F0B}" srcOrd="4" destOrd="0" presId="urn:microsoft.com/office/officeart/2005/8/layout/list1"/>
    <dgm:cxn modelId="{7CD679FE-FDA4-4EF9-90DB-62056FA40B55}" type="presParOf" srcId="{7853575C-9308-4C20-8E3B-AE315FC31F0B}" destId="{D36A21A0-E550-4BD9-9BC3-592543D3ABF0}" srcOrd="0" destOrd="0" presId="urn:microsoft.com/office/officeart/2005/8/layout/list1"/>
    <dgm:cxn modelId="{3152F36C-DC34-418D-85CD-AA840ADBB1C9}" type="presParOf" srcId="{7853575C-9308-4C20-8E3B-AE315FC31F0B}" destId="{F696BE38-CAA0-43A2-8F62-9B2787E8B0AB}" srcOrd="1" destOrd="0" presId="urn:microsoft.com/office/officeart/2005/8/layout/list1"/>
    <dgm:cxn modelId="{E29E7C7F-D238-4433-8582-D3250131AD66}" type="presParOf" srcId="{6ABBE080-FD77-4FF4-9C2D-7F4AA656B462}" destId="{0D933E7C-9705-43CD-B2D8-D9FF36D530D2}" srcOrd="5" destOrd="0" presId="urn:microsoft.com/office/officeart/2005/8/layout/list1"/>
    <dgm:cxn modelId="{D32B3F5E-CDF2-40AC-B164-9C5322A6DA91}" type="presParOf" srcId="{6ABBE080-FD77-4FF4-9C2D-7F4AA656B462}" destId="{3C54CC89-34CC-4DC7-9F43-526B0AE7C9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94B78-7AB0-4FE4-B778-3D2E824105B7}">
      <dsp:nvSpPr>
        <dsp:cNvPr id="0" name=""/>
        <dsp:cNvSpPr/>
      </dsp:nvSpPr>
      <dsp:spPr>
        <a:xfrm rot="5400000">
          <a:off x="-192812" y="192947"/>
          <a:ext cx="1285416" cy="8997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1</a:t>
          </a:r>
          <a:endParaRPr lang="zh-CN" altLang="en-US" sz="1700" kern="1200" dirty="0"/>
        </a:p>
      </dsp:txBody>
      <dsp:txXfrm rot="-5400000">
        <a:off x="1" y="450031"/>
        <a:ext cx="899791" cy="385625"/>
      </dsp:txXfrm>
    </dsp:sp>
    <dsp:sp modelId="{0FE1F36F-4DBC-4F1D-8D26-F0371EB5DAD6}">
      <dsp:nvSpPr>
        <dsp:cNvPr id="0" name=""/>
        <dsp:cNvSpPr/>
      </dsp:nvSpPr>
      <dsp:spPr>
        <a:xfrm rot="5400000">
          <a:off x="2692785" y="-1792993"/>
          <a:ext cx="835520" cy="4421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以美元度量的收益率是初始投资的比例</a:t>
          </a:r>
          <a:endParaRPr lang="zh-CN" altLang="en-US" sz="1800" kern="1200" dirty="0"/>
        </a:p>
      </dsp:txBody>
      <dsp:txXfrm rot="-5400000">
        <a:off x="899792" y="40787"/>
        <a:ext cx="4380721" cy="753946"/>
      </dsp:txXfrm>
    </dsp:sp>
    <dsp:sp modelId="{F029EC75-D734-4A78-94CA-5600FE7C4E5D}">
      <dsp:nvSpPr>
        <dsp:cNvPr id="0" name=""/>
        <dsp:cNvSpPr/>
      </dsp:nvSpPr>
      <dsp:spPr>
        <a:xfrm rot="5400000">
          <a:off x="-192812" y="1208426"/>
          <a:ext cx="1285416" cy="8997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2</a:t>
          </a:r>
          <a:endParaRPr lang="zh-CN" altLang="en-US" sz="1700" kern="1200" dirty="0"/>
        </a:p>
      </dsp:txBody>
      <dsp:txXfrm rot="-5400000">
        <a:off x="1" y="1465510"/>
        <a:ext cx="899791" cy="385625"/>
      </dsp:txXfrm>
    </dsp:sp>
    <dsp:sp modelId="{13780FC5-8CF9-4728-8EDD-F89DB4E01236}">
      <dsp:nvSpPr>
        <dsp:cNvPr id="0" name=""/>
        <dsp:cNvSpPr/>
      </dsp:nvSpPr>
      <dsp:spPr>
        <a:xfrm rot="5400000">
          <a:off x="2692785" y="-777380"/>
          <a:ext cx="835520" cy="4421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建立未来收益率的分布</a:t>
          </a:r>
          <a:endParaRPr lang="zh-CN" altLang="en-US" sz="1800" kern="1200" dirty="0"/>
        </a:p>
      </dsp:txBody>
      <dsp:txXfrm rot="-5400000">
        <a:off x="899792" y="1056400"/>
        <a:ext cx="4380721" cy="753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CC8D-3B9A-4706-A2EE-CEE172D75FE6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B8CC-CD7D-4D4E-A59D-DE6DE4293C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0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3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2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2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7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9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2573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0"/>
          <a:stretch/>
        </p:blipFill>
        <p:spPr>
          <a:xfrm>
            <a:off x="217675" y="0"/>
            <a:ext cx="1047957" cy="971210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75" y="5360943"/>
            <a:ext cx="997798" cy="9977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FA72-90F3-4843-A88F-D4609A153988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9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764818" y="4530659"/>
            <a:ext cx="2662364" cy="388234"/>
          </a:xfrm>
          <a:prstGeom prst="roundRect">
            <a:avLst>
              <a:gd name="adj" fmla="val 250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主讲人：杨蕾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" y="1778220"/>
            <a:ext cx="11436824" cy="2739191"/>
          </a:xfrm>
          <a:prstGeom prst="rect">
            <a:avLst/>
          </a:prstGeom>
          <a:effectLst/>
        </p:spPr>
      </p:pic>
      <p:sp>
        <p:nvSpPr>
          <p:cNvPr id="40" name="文本框 7"/>
          <p:cNvSpPr txBox="1"/>
          <p:nvPr/>
        </p:nvSpPr>
        <p:spPr bwMode="auto">
          <a:xfrm>
            <a:off x="1701800" y="1941135"/>
            <a:ext cx="8670499" cy="110799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6600" dirty="0" smtClean="0">
                <a:solidFill>
                  <a:srgbClr val="388BA5"/>
                </a:solidFill>
                <a:cs typeface="+mn-ea"/>
                <a:sym typeface="+mn-lt"/>
              </a:rPr>
              <a:t>第</a:t>
            </a:r>
            <a:r>
              <a:rPr lang="en-US" altLang="zh-CN" sz="6600" dirty="0" smtClean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r>
              <a:rPr lang="zh-CN" altLang="en-US" sz="6600" dirty="0" smtClean="0">
                <a:solidFill>
                  <a:srgbClr val="388BA5"/>
                </a:solidFill>
                <a:cs typeface="+mn-ea"/>
                <a:sym typeface="+mn-lt"/>
              </a:rPr>
              <a:t>部分 风险管理基础</a:t>
            </a:r>
            <a:endParaRPr lang="zh-CN" altLang="en-US" sz="66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337" y="3275915"/>
            <a:ext cx="546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rgbClr val="7030A0"/>
                </a:solidFill>
                <a:cs typeface="+mn-ea"/>
              </a:rPr>
              <a:t>第一章 风险管理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4219179" y="1192583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金融风险管理师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1.2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502450"/>
            <a:ext cx="5685364" cy="47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基于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CRO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的风险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评估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，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银行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的联席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CEO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决定对杠杆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CDO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投资组合进行大量投资。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CRO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估计投资组合在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年内具有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1%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的可能性损失超过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10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亿美元，这个损失将会使银行破产。在第一年末该投资组合已经产生了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20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亿美元的损失并且该银行被监管部门关闭。下列哪一个说法是正确的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这个结果说明风险管理的失败，因为银行没有消除金融困境的可能性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b)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这个结果说明风险管理的失败，因为极值事件发生的事实意味着对结果估计的概率不准确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这个结果说明风险管理的失败，因为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CRO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没有寻求监管部门来阻止银行的关闭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d)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基于提供的信息，无法判定风险管理是否失败。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风险管理过程的评估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7" y="5890681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135168" y="2957002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构建投资组合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0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多种资产比较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54334"/>
              </p:ext>
            </p:extLst>
          </p:nvPr>
        </p:nvGraphicFramePr>
        <p:xfrm>
          <a:off x="1882774" y="1649129"/>
          <a:ext cx="8426452" cy="175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613"/>
                <a:gridCol w="2106613"/>
                <a:gridCol w="2106613"/>
                <a:gridCol w="2106613"/>
              </a:tblGrid>
              <a:tr h="58561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平均收益率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波动率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相关系数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85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股票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11.2%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19.2%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585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长期债券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5.6%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8.1%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0.13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981200" y="4067086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月度</a:t>
            </a:r>
            <a:r>
              <a:rPr lang="zh-CN" altLang="en-US" sz="2400" dirty="0"/>
              <a:t>平均</a:t>
            </a:r>
            <a:r>
              <a:rPr lang="zh-CN" altLang="en-US" sz="2400" dirty="0" smtClean="0"/>
              <a:t>收益率</a:t>
            </a:r>
            <a:r>
              <a:rPr lang="en-US" altLang="zh-CN" sz="2400" dirty="0" smtClean="0"/>
              <a:t>=0.47%</a:t>
            </a:r>
          </a:p>
          <a:p>
            <a:r>
              <a:rPr lang="zh-CN" altLang="en-US" sz="2400" dirty="0" smtClean="0"/>
              <a:t>月度标准差</a:t>
            </a:r>
            <a:r>
              <a:rPr lang="en-US" altLang="zh-CN" sz="2400" dirty="0" smtClean="0"/>
              <a:t>=2.3%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3941" y="1238250"/>
            <a:ext cx="456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表</a:t>
            </a:r>
            <a:r>
              <a:rPr lang="en-US" altLang="zh-CN" sz="2000" dirty="0" smtClean="0"/>
              <a:t>1.1 </a:t>
            </a:r>
            <a:r>
              <a:rPr lang="zh-CN" altLang="en-US" sz="2000" dirty="0" smtClean="0"/>
              <a:t>两种资产的风险和期望收益率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2" y="1408462"/>
            <a:ext cx="5786437" cy="449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多种资产比较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149" y="6100549"/>
            <a:ext cx="334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1.2 </a:t>
            </a:r>
            <a:r>
              <a:rPr lang="zh-CN" altLang="en-US" dirty="0" smtClean="0"/>
              <a:t>比较风险和期望收益率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1841" y="2756847"/>
                <a:ext cx="2271610" cy="69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资产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的</m:t>
                          </m:r>
                          <m:r>
                            <a:rPr lang="zh-CN" altLang="en-US" i="1">
                              <a:latin typeface="Cambria Math"/>
                            </a:rPr>
                            <m:t>数量</m:t>
                          </m:r>
                        </m:num>
                        <m:den>
                          <m:r>
                            <a:rPr lang="zh-CN" altLang="en-US" i="1">
                              <a:latin typeface="Cambria Math"/>
                            </a:rPr>
                            <m:t>股本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的</m:t>
                          </m:r>
                          <m:r>
                            <a:rPr lang="zh-CN" altLang="en-US" i="1">
                              <a:latin typeface="Cambria Math"/>
                            </a:rPr>
                            <m:t>数量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1" y="2756847"/>
                <a:ext cx="2271610" cy="692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风险调整业绩度量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9823" y="2162420"/>
            <a:ext cx="8323991" cy="1476911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直角三角形 2"/>
          <p:cNvSpPr/>
          <p:nvPr/>
        </p:nvSpPr>
        <p:spPr>
          <a:xfrm rot="17117050" flipH="1">
            <a:off x="2562389" y="2506794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465399" y="1598882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2309823" y="4339576"/>
            <a:ext cx="8323991" cy="1476911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直角三角形 2"/>
          <p:cNvSpPr/>
          <p:nvPr/>
        </p:nvSpPr>
        <p:spPr>
          <a:xfrm rot="17117050" flipH="1">
            <a:off x="2562389" y="4683949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465399" y="3776037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1"/>
              <p:cNvSpPr txBox="1"/>
              <p:nvPr/>
            </p:nvSpPr>
            <p:spPr>
              <a:xfrm>
                <a:off x="4259263" y="2406861"/>
                <a:ext cx="6053984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pc="130" dirty="0" smtClean="0">
                          <a:solidFill>
                            <a:schemeClr val="bg1"/>
                          </a:solidFill>
                          <a:latin typeface="Cambria Math"/>
                          <a:cs typeface="+mn-ea"/>
                          <a:sym typeface="+mn-lt"/>
                        </a:rPr>
                        <m:t>𝑆𝑅</m:t>
                      </m:r>
                      <m:r>
                        <a:rPr lang="en-US" altLang="zh-CN" sz="2000" b="0" i="1" spc="130" dirty="0" smtClean="0">
                          <a:solidFill>
                            <a:schemeClr val="bg1"/>
                          </a:solidFill>
                          <a:latin typeface="Cambria Math"/>
                          <a:cs typeface="+mn-ea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pc="130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000" b="0" i="1" spc="130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[</m:t>
                          </m:r>
                          <m:r>
                            <a:rPr lang="zh-CN" altLang="en-US" sz="2000" b="0" i="1" spc="130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pc="130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2000" b="0" i="1" spc="130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b="0" i="1" spc="130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spc="1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63" y="2406861"/>
                <a:ext cx="6053984" cy="9880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22"/>
          <p:cNvSpPr txBox="1"/>
          <p:nvPr/>
        </p:nvSpPr>
        <p:spPr>
          <a:xfrm>
            <a:off x="1769444" y="2088625"/>
            <a:ext cx="171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50" dirty="0" smtClean="0">
                <a:solidFill>
                  <a:schemeClr val="bg1"/>
                </a:solidFill>
                <a:cs typeface="+mn-ea"/>
                <a:sym typeface="+mn-lt"/>
              </a:rPr>
              <a:t>夏普比率</a:t>
            </a:r>
            <a:endParaRPr lang="zh-CN" altLang="en-US" sz="2000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3"/>
              <p:cNvSpPr txBox="1"/>
              <p:nvPr/>
            </p:nvSpPr>
            <p:spPr>
              <a:xfrm>
                <a:off x="4259263" y="4584017"/>
                <a:ext cx="6053984" cy="98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pc="130" dirty="0" smtClean="0">
                          <a:solidFill>
                            <a:schemeClr val="bg1"/>
                          </a:solidFill>
                          <a:latin typeface="Cambria Math"/>
                          <a:cs typeface="+mn-ea"/>
                          <a:sym typeface="+mn-lt"/>
                        </a:rPr>
                        <m:t>𝐼</m:t>
                      </m:r>
                      <m:r>
                        <a:rPr lang="en-US" altLang="zh-CN" sz="2000" i="1" spc="130" dirty="0">
                          <a:solidFill>
                            <a:schemeClr val="bg1"/>
                          </a:solidFill>
                          <a:latin typeface="Cambria Math"/>
                          <a:cs typeface="+mn-ea"/>
                          <a:sym typeface="+mn-lt"/>
                        </a:rPr>
                        <m:t>𝑅</m:t>
                      </m:r>
                      <m:r>
                        <a:rPr lang="en-US" altLang="zh-CN" sz="2000" i="1" spc="130" dirty="0">
                          <a:solidFill>
                            <a:schemeClr val="bg1"/>
                          </a:solidFill>
                          <a:latin typeface="Cambria Math"/>
                          <a:cs typeface="+mn-ea"/>
                          <a:sym typeface="+mn-lt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pc="130" dirty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000" i="1" spc="130" dirty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[</m:t>
                          </m:r>
                          <m:r>
                            <a:rPr lang="zh-CN" altLang="en-US" sz="2000" i="1" spc="130" dirty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 spc="130" dirty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000" i="1" spc="130" dirty="0">
                              <a:solidFill>
                                <a:schemeClr val="bg1"/>
                              </a:solidFill>
                              <a:latin typeface="Cambria Math"/>
                              <a:cs typeface="+mn-ea"/>
                              <a:sym typeface="+mn-lt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sz="2000" b="0" i="1" spc="13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000" i="1" spc="130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+mn-ea"/>
                                      <a:sym typeface="+mn-lt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2000" i="1" spc="130" dirty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spc="1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63" y="4584017"/>
                <a:ext cx="6053984" cy="9880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24"/>
          <p:cNvSpPr txBox="1"/>
          <p:nvPr/>
        </p:nvSpPr>
        <p:spPr>
          <a:xfrm>
            <a:off x="1769444" y="4295714"/>
            <a:ext cx="171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50" dirty="0" smtClean="0">
                <a:solidFill>
                  <a:schemeClr val="bg1"/>
                </a:solidFill>
                <a:cs typeface="+mn-ea"/>
                <a:sym typeface="+mn-lt"/>
              </a:rPr>
              <a:t>信息比率</a:t>
            </a:r>
            <a:endParaRPr lang="zh-CN" altLang="en-US" sz="2000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9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风险调整业绩度量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1139853"/>
            <a:ext cx="6083754" cy="468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4149" y="6100549"/>
            <a:ext cx="334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1.3 </a:t>
            </a:r>
            <a:r>
              <a:rPr lang="zh-CN" altLang="en-US" dirty="0" smtClean="0"/>
              <a:t>比较夏普比率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风险调整业绩度量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2450" y="9906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</a:t>
            </a:r>
            <a:r>
              <a:rPr lang="en-US" altLang="zh-CN" dirty="0" smtClean="0"/>
              <a:t>1.2 </a:t>
            </a:r>
            <a:r>
              <a:rPr lang="zh-CN" altLang="en-US" dirty="0" smtClean="0"/>
              <a:t>绝对业绩和相对业绩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0766"/>
              </p:ext>
            </p:extLst>
          </p:nvPr>
        </p:nvGraphicFramePr>
        <p:xfrm>
          <a:off x="2089150" y="1557866"/>
          <a:ext cx="812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均值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波动率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业绩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现金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0%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投资组合</a:t>
                      </a:r>
                      <a:r>
                        <a:rPr lang="en-US" altLang="zh-CN" sz="2000" dirty="0" smtClean="0"/>
                        <a:t>P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-6%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25%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SR=-0.36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基准</a:t>
                      </a:r>
                      <a:r>
                        <a:rPr lang="en-US" altLang="zh-CN" sz="2000" dirty="0" smtClean="0"/>
                        <a:t>B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-10%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SR=-0.65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偏差</a:t>
                      </a:r>
                      <a:r>
                        <a:rPr lang="en-US" altLang="zh-CN" sz="2000" dirty="0" smtClean="0"/>
                        <a:t>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IR=0.50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88108" y="3971836"/>
                <a:ext cx="816136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 smtClean="0"/>
                  <a:t>偏差</a:t>
                </a:r>
                <a:r>
                  <a:rPr lang="zh-CN" altLang="en-US" sz="2400" dirty="0"/>
                  <a:t>的方差为</a:t>
                </a:r>
                <a:r>
                  <a:rPr lang="en-US" altLang="zh-CN" sz="2400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280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</a:rPr>
                        <m:t>−2</m:t>
                      </m:r>
                      <m:r>
                        <a:rPr lang="zh-CN" altLang="en-US" sz="2800" b="0" i="1" smtClean="0"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108" y="3971836"/>
                <a:ext cx="8161362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1196" t="-4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混合资产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3.3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4" name="Picutre 108"/>
          <p:cNvPicPr/>
          <p:nvPr/>
        </p:nvPicPr>
        <p:blipFill>
          <a:blip r:embed="rId2"/>
          <a:stretch/>
        </p:blipFill>
        <p:spPr>
          <a:xfrm>
            <a:off x="1761480" y="1963000"/>
            <a:ext cx="8001000" cy="451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6582" y="1009650"/>
                <a:ext cx="9956267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/>
                  <a:t>资产分配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zh-CN" altLang="en-US" sz="2000" b="0" i="1" smtClean="0">
                        <a:latin typeface="Cambria Math"/>
                      </a:rPr>
                      <m:t>为</m:t>
                    </m:r>
                    <m:r>
                      <a:rPr lang="zh-CN" altLang="en-US" sz="2000" i="1">
                        <a:latin typeface="Cambria Math"/>
                      </a:rPr>
                      <m:t>资产</m:t>
                    </m:r>
                    <m:r>
                      <a:rPr lang="en-US" altLang="zh-CN" sz="2000" b="0" i="1" smtClean="0">
                        <a:latin typeface="Cambria Math"/>
                      </a:rPr>
                      <m:t>𝑖</m:t>
                    </m:r>
                    <m:r>
                      <a:rPr lang="zh-CN" altLang="en-US" sz="2000" b="0" i="1" smtClean="0">
                        <a:latin typeface="Cambria Math"/>
                      </a:rPr>
                      <m:t>的</m:t>
                    </m:r>
                    <m:r>
                      <a:rPr lang="zh-CN" altLang="en-US" sz="2000" i="1">
                        <a:latin typeface="Cambria Math"/>
                      </a:rPr>
                      <m:t>分配</m:t>
                    </m:r>
                    <m:r>
                      <a:rPr lang="zh-CN" altLang="en-US" sz="2000" i="1" smtClean="0">
                        <a:latin typeface="Cambria Math"/>
                      </a:rPr>
                      <m:t>权重</m:t>
                    </m:r>
                    <m:r>
                      <a:rPr lang="zh-CN" altLang="en-US" sz="2000" b="0" i="1" smtClean="0">
                        <a:latin typeface="Cambria Math"/>
                      </a:rPr>
                      <m:t>，</m:t>
                    </m:r>
                    <m:nary>
                      <m:naryPr>
                        <m:chr m:val="∑"/>
                        <m:ctrlPr>
                          <a:rPr lang="zh-CN" alt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000" dirty="0" smtClean="0"/>
                  <a:t>=1。</a:t>
                </a:r>
                <a:r>
                  <a:rPr lang="zh-CN" altLang="en-US" sz="2000" dirty="0" smtClean="0"/>
                  <a:t>相关系数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/>
                      </a:rPr>
                      <m:t>𝜌</m:t>
                    </m:r>
                    <m:r>
                      <a:rPr lang="zh-CN" altLang="en-US" sz="2000" b="0" i="1" smtClean="0">
                        <a:latin typeface="Cambria Math"/>
                      </a:rPr>
                      <m:t>在</m:t>
                    </m:r>
                    <m:r>
                      <a:rPr lang="en-US" altLang="zh-CN" sz="2000" b="0" i="1" smtClean="0">
                        <a:latin typeface="Cambria Math"/>
                      </a:rPr>
                      <m:t>−1</m:t>
                    </m:r>
                    <m:r>
                      <a:rPr lang="zh-CN" altLang="en-US" sz="2000" b="0" i="1" smtClean="0">
                        <a:latin typeface="Cambria Math"/>
                      </a:rPr>
                      <m:t>到</m:t>
                    </m:r>
                    <m:r>
                      <a:rPr lang="en-US" altLang="zh-CN" sz="2000" b="0" i="1" smtClean="0">
                        <a:latin typeface="Cambria Math"/>
                      </a:rPr>
                      <m:t>1</m:t>
                    </m:r>
                    <m:r>
                      <a:rPr lang="zh-CN" altLang="en-US" sz="2000" i="1">
                        <a:latin typeface="Cambria Math"/>
                      </a:rPr>
                      <m:t>之间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582" y="1009650"/>
                <a:ext cx="9956267" cy="724750"/>
              </a:xfrm>
              <a:prstGeom prst="rect">
                <a:avLst/>
              </a:prstGeom>
              <a:blipFill rotWithShape="1">
                <a:blip r:embed="rId3"/>
                <a:stretch>
                  <a:fillRect l="-612" t="-23529" b="-100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47688" y="4405091"/>
                <a:ext cx="23334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（</m:t>
                        </m:r>
                        <m:r>
                          <a:rPr lang="zh-CN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=1</m:t>
                    </m:r>
                    <m:r>
                      <a:rPr lang="zh-CN" altLang="en-US" b="0" i="1" smtClean="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=0</a:t>
                </a:r>
                <a:r>
                  <a:rPr lang="zh-CN" altLang="en-US" dirty="0" smtClean="0"/>
                  <a:t>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88" y="4405091"/>
                <a:ext cx="233342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22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721434" y="3263081"/>
                <a:ext cx="23334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（</m:t>
                        </m:r>
                        <m:r>
                          <a:rPr lang="zh-CN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  <m:r>
                      <a:rPr lang="zh-CN" altLang="en-US" b="0" i="1" smtClean="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=1</a:t>
                </a:r>
                <a:r>
                  <a:rPr lang="zh-CN" altLang="en-US" dirty="0" smtClean="0"/>
                  <a:t>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34" y="3263081"/>
                <a:ext cx="233342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8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混合资产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3.3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55844" y="1099190"/>
                <a:ext cx="854349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 smtClean="0"/>
                  <a:t>投资组合的方差</a:t>
                </a:r>
                <a:r>
                  <a:rPr lang="en-US" altLang="zh-CN" sz="2000" dirty="0" smtClean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0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/>
                  <a:t>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zh-CN" sz="2000" dirty="0"/>
                  <a:t>	</a:t>
                </a:r>
                <a:r>
                  <a:rPr lang="en-US" altLang="zh-TW" sz="2000" dirty="0" smtClean="0"/>
                  <a:t>  </a:t>
                </a:r>
                <a:r>
                  <a:rPr lang="en-US" altLang="zh-CN" sz="2000" dirty="0" smtClean="0"/>
                  <a:t>（</a:t>
                </a:r>
                <a:r>
                  <a:rPr lang="en-US" altLang="zh-CN" sz="2000" dirty="0"/>
                  <a:t>1. </a:t>
                </a:r>
                <a:r>
                  <a:rPr lang="zh-TW" altLang="zh-CN" sz="2000" dirty="0"/>
                  <a:t>6）</a:t>
                </a:r>
                <a:endParaRPr lang="zh-CN" altLang="zh-CN" sz="2000" dirty="0"/>
              </a:p>
              <a:p>
                <a:r>
                  <a:rPr lang="zh-TW" altLang="zh-CN" sz="2000" dirty="0"/>
                  <a:t>投资</a:t>
                </a:r>
                <a:r>
                  <a:rPr lang="zh-TW" altLang="zh-CN" sz="2000" dirty="0" smtClean="0"/>
                  <a:t>组合</a:t>
                </a:r>
                <a:r>
                  <a:rPr lang="zh-TW" altLang="zh-CN" sz="2000" dirty="0"/>
                  <a:t>的期望</a:t>
                </a:r>
                <a:r>
                  <a:rPr lang="zh-TW" altLang="zh-CN" sz="2000" dirty="0" smtClean="0"/>
                  <a:t>收益率</a:t>
                </a:r>
                <a:r>
                  <a:rPr lang="zh-CN" altLang="en-US" sz="2000" dirty="0"/>
                  <a:t>为</a:t>
                </a:r>
                <a:r>
                  <a:rPr lang="zh-TW" altLang="zh-CN" sz="2000" dirty="0" smtClean="0"/>
                  <a:t>:</a:t>
                </a:r>
                <a:endParaRPr lang="zh-CN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TW" sz="2000" i="1" dirty="0">
                            <a:latin typeface="Cambria Math"/>
                          </a:rPr>
                          <m:t>=</m:t>
                        </m:r>
                        <m:r>
                          <a:rPr lang="zh-TW" altLang="en-US" sz="20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                            （1. </a:t>
                </a:r>
                <a:r>
                  <a:rPr lang="zh-TW" altLang="zh-CN" sz="2000" dirty="0" smtClean="0"/>
                  <a:t>7）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1099190"/>
                <a:ext cx="8543499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713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33795"/>
              </p:ext>
            </p:extLst>
          </p:nvPr>
        </p:nvGraphicFramePr>
        <p:xfrm>
          <a:off x="1882774" y="3150409"/>
          <a:ext cx="8426450" cy="175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290"/>
                <a:gridCol w="1685290"/>
                <a:gridCol w="1685290"/>
                <a:gridCol w="1685290"/>
                <a:gridCol w="1685290"/>
              </a:tblGrid>
              <a:tr h="585611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平均收益率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波动率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相关系数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投资比重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85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股票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11.2%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19.2%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23%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856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长期债券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5.6%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8.1%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77%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3941" y="2739530"/>
            <a:ext cx="456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表</a:t>
            </a:r>
            <a:r>
              <a:rPr lang="en-US" altLang="zh-CN" sz="2000" dirty="0" smtClean="0"/>
              <a:t>1.1 </a:t>
            </a:r>
            <a:r>
              <a:rPr lang="zh-CN" altLang="en-US" sz="2000" dirty="0" smtClean="0"/>
              <a:t>两种资产的风险和期望收益率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44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混合资产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3.3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826" y="1511495"/>
                <a:ext cx="995626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=0.77,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=0.</m:t>
                    </m:r>
                    <m:r>
                      <a:rPr lang="en-US" altLang="zh-TW" sz="2000" b="0" i="1" smtClean="0">
                        <a:latin typeface="Cambria Math"/>
                      </a:rPr>
                      <m:t>23</m:t>
                    </m:r>
                    <m:r>
                      <a:rPr lang="en-US" altLang="zh-TW" sz="2000" i="1">
                        <a:latin typeface="Cambria Math"/>
                      </a:rPr>
                      <m:t>,</m:t>
                    </m:r>
                  </m:oMath>
                </a14:m>
                <a:endParaRPr lang="en-US" altLang="zh-TW" sz="2000" dirty="0"/>
              </a:p>
              <a:p>
                <a:r>
                  <a:rPr lang="zh-CN" altLang="en-US" sz="2000" dirty="0" smtClean="0"/>
                  <a:t>投资组合的期望收益率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TW" altLang="zh-CN" sz="2000" dirty="0" smtClean="0"/>
                  <a:t>=</a:t>
                </a:r>
                <a:r>
                  <a:rPr lang="zh-TW" altLang="zh-CN" sz="2000" dirty="0"/>
                  <a:t>0. </a:t>
                </a:r>
                <a:r>
                  <a:rPr lang="en-US" altLang="zh-CN" sz="2000" dirty="0"/>
                  <a:t>77X5. 6+0. 23X11. 2 = </a:t>
                </a:r>
                <a:r>
                  <a:rPr lang="en-US" altLang="zh-CN" sz="2000" dirty="0" smtClean="0"/>
                  <a:t>6.9</a:t>
                </a:r>
                <a:r>
                  <a:rPr lang="zh-TW" altLang="zh-CN" sz="2000" dirty="0" smtClean="0"/>
                  <a:t>%</a:t>
                </a:r>
                <a:endParaRPr lang="zh-CN" altLang="zh-CN" sz="2000" dirty="0"/>
              </a:p>
              <a:p>
                <a:endParaRPr lang="en-US" altLang="zh-TW" sz="2000" dirty="0" smtClean="0"/>
              </a:p>
              <a:p>
                <a:r>
                  <a:rPr lang="zh-TW" altLang="zh-CN" sz="2000" dirty="0" smtClean="0"/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sz="2000" dirty="0"/>
                  <a:t>=1</a:t>
                </a:r>
                <a:r>
                  <a:rPr lang="zh-TW" altLang="zh-CN" sz="2000" dirty="0"/>
                  <a:t>时</a:t>
                </a:r>
                <a:r>
                  <a:rPr lang="zh-TW" altLang="zh-CN" sz="2000" dirty="0" smtClean="0"/>
                  <a:t>，</a:t>
                </a:r>
                <a:endParaRPr lang="en-US" altLang="zh-TW" sz="2000" dirty="0" smtClean="0"/>
              </a:p>
              <a:p>
                <a:r>
                  <a:rPr lang="zh-TW" altLang="zh-CN" sz="2000" dirty="0" smtClean="0"/>
                  <a:t>投资</a:t>
                </a:r>
                <a:r>
                  <a:rPr lang="zh-TW" altLang="zh-CN" sz="2000" dirty="0"/>
                  <a:t>组合的方差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i="1" dirty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=</a:t>
                </a:r>
                <a:r>
                  <a:rPr lang="en-US" altLang="zh-CN" sz="2000" dirty="0"/>
                  <a:t>0. </a:t>
                </a:r>
                <a:r>
                  <a:rPr lang="en-US" altLang="zh-CN" sz="2000" dirty="0" smtClean="0"/>
                  <a:t>77</a:t>
                </a:r>
                <a:r>
                  <a:rPr lang="en-US" altLang="zh-CN" sz="2000" baseline="30000" dirty="0" smtClean="0"/>
                  <a:t>2</a:t>
                </a:r>
                <a:r>
                  <a:rPr lang="en-US" altLang="zh-CN" sz="2000" dirty="0" smtClean="0"/>
                  <a:t>X8</a:t>
                </a:r>
                <a:r>
                  <a:rPr lang="en-US" altLang="zh-CN" sz="2000" dirty="0"/>
                  <a:t>. </a:t>
                </a:r>
                <a:r>
                  <a:rPr lang="en-US" altLang="zh-CN" sz="2000" dirty="0" smtClean="0"/>
                  <a:t>1</a:t>
                </a:r>
                <a:r>
                  <a:rPr lang="en-US" altLang="zh-CN" sz="2000" baseline="30000" dirty="0"/>
                  <a:t>2</a:t>
                </a:r>
                <a:r>
                  <a:rPr lang="en-US" altLang="zh-CN" sz="2000" dirty="0" smtClean="0"/>
                  <a:t>+2X0</a:t>
                </a:r>
                <a:r>
                  <a:rPr lang="en-US" altLang="zh-CN" sz="2000" dirty="0"/>
                  <a:t>. 77X0. 23（1X8.1X19. 2）+0. 23</a:t>
                </a:r>
                <a:r>
                  <a:rPr lang="en-US" altLang="zh-CN" sz="2000" baseline="30000" dirty="0"/>
                  <a:t>2</a:t>
                </a:r>
                <a:r>
                  <a:rPr lang="en-US" altLang="zh-CN" sz="2000" dirty="0"/>
                  <a:t>X19. </a:t>
                </a:r>
                <a:r>
                  <a:rPr lang="zh-TW" altLang="zh-CN" sz="2000" dirty="0" smtClean="0"/>
                  <a:t>2</a:t>
                </a:r>
                <a:r>
                  <a:rPr lang="zh-TW" altLang="zh-CN" sz="2000" baseline="30000" dirty="0" smtClean="0"/>
                  <a:t>2</a:t>
                </a:r>
                <a:r>
                  <a:rPr lang="en-US" altLang="zh-CN" sz="2000" dirty="0" smtClean="0"/>
                  <a:t>= </a:t>
                </a:r>
                <a:r>
                  <a:rPr lang="en-US" altLang="zh-CN" sz="2000" dirty="0"/>
                  <a:t>113. </a:t>
                </a:r>
                <a:r>
                  <a:rPr lang="zh-TW" altLang="zh-CN" sz="2000" dirty="0" smtClean="0"/>
                  <a:t>49</a:t>
                </a:r>
                <a:endParaRPr lang="en-US" altLang="zh-TW" sz="2000" dirty="0" smtClean="0"/>
              </a:p>
              <a:p>
                <a:r>
                  <a:rPr lang="zh-CN" altLang="en-US" sz="2000" dirty="0" smtClean="0"/>
                  <a:t>投资组合的波动率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sz="2000" i="1" dirty="0" smtClean="0"/>
                  <a:t>= </a:t>
                </a:r>
                <a:r>
                  <a:rPr lang="en-US" altLang="zh-CN" sz="2000" i="1" dirty="0"/>
                  <a:t>0.</a:t>
                </a:r>
                <a:r>
                  <a:rPr lang="en-US" altLang="zh-CN" sz="2000" dirty="0"/>
                  <a:t> 77X8. 1+0. 23X19. 2 = 10. </a:t>
                </a:r>
                <a:r>
                  <a:rPr lang="zh-TW" altLang="zh-CN" sz="2000" dirty="0" smtClean="0"/>
                  <a:t>65</a:t>
                </a:r>
                <a:endParaRPr lang="zh-CN" altLang="zh-CN" sz="2000" dirty="0"/>
              </a:p>
              <a:p>
                <a:r>
                  <a:rPr lang="zh-CN" altLang="en-US" sz="2000" dirty="0" smtClean="0"/>
                  <a:t>同样的，</a:t>
                </a:r>
                <a:endParaRPr lang="en-US" altLang="zh-TW" sz="2000" dirty="0" smtClean="0"/>
              </a:p>
              <a:p>
                <a:r>
                  <a:rPr lang="zh-TW" altLang="zh-CN" sz="2000" dirty="0" smtClean="0"/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sz="2000" dirty="0" smtClean="0"/>
                  <a:t>=0.13</a:t>
                </a:r>
                <a:r>
                  <a:rPr lang="zh-TW" altLang="zh-CN" sz="2000" dirty="0" smtClean="0"/>
                  <a:t>时，</a:t>
                </a:r>
                <a:endParaRPr lang="en-US" altLang="zh-TW" sz="2000" dirty="0" smtClean="0"/>
              </a:p>
              <a:p>
                <a:r>
                  <a:rPr lang="zh-CN" altLang="en-US" sz="2000" dirty="0" smtClean="0"/>
                  <a:t>混合投资组合波动率</a:t>
                </a:r>
                <a:r>
                  <a:rPr lang="en-US" altLang="zh-CN" sz="2000" dirty="0" smtClean="0"/>
                  <a:t>=8.1%</a:t>
                </a:r>
              </a:p>
              <a:p>
                <a:r>
                  <a:rPr lang="zh-CN" altLang="en-US" sz="2000" dirty="0" smtClean="0"/>
                  <a:t>混合投资组合期望收益率</a:t>
                </a:r>
                <a:r>
                  <a:rPr lang="en-US" altLang="zh-CN" sz="2000" dirty="0" smtClean="0"/>
                  <a:t>=6.9%</a:t>
                </a:r>
              </a:p>
              <a:p>
                <a:r>
                  <a:rPr lang="zh-TW" altLang="zh-CN" sz="2000" dirty="0"/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sz="2000" dirty="0" smtClean="0"/>
                  <a:t>=-1</a:t>
                </a:r>
                <a:r>
                  <a:rPr lang="zh-TW" altLang="zh-CN" sz="2000" dirty="0" smtClean="0"/>
                  <a:t>时</a:t>
                </a:r>
                <a:r>
                  <a:rPr lang="zh-TW" altLang="zh-CN" sz="2000" dirty="0"/>
                  <a:t>，</a:t>
                </a:r>
                <a:endParaRPr lang="en-US" altLang="zh-TW" sz="2000" dirty="0"/>
              </a:p>
              <a:p>
                <a:r>
                  <a:rPr lang="zh-CN" altLang="en-US" sz="2000" dirty="0" smtClean="0"/>
                  <a:t>投资组合的方差</a:t>
                </a:r>
                <a:r>
                  <a:rPr lang="en-US" altLang="zh-CN" sz="2000" dirty="0" smtClean="0"/>
                  <a:t>=3.32</a:t>
                </a:r>
              </a:p>
              <a:p>
                <a:r>
                  <a:rPr lang="zh-CN" altLang="en-US" sz="2000" dirty="0"/>
                  <a:t>投资</a:t>
                </a:r>
                <a:r>
                  <a:rPr lang="zh-CN" altLang="en-US" sz="2000" dirty="0" smtClean="0"/>
                  <a:t>组合的波动率</a:t>
                </a:r>
                <a:r>
                  <a:rPr lang="en-US" altLang="zh-CN" sz="2000" dirty="0" smtClean="0"/>
                  <a:t>=1.8%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6" y="1511495"/>
                <a:ext cx="9956267" cy="4401205"/>
              </a:xfrm>
              <a:prstGeom prst="rect">
                <a:avLst/>
              </a:prstGeom>
              <a:blipFill rotWithShape="1">
                <a:blip r:embed="rId4"/>
                <a:stretch>
                  <a:fillRect l="-612" b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" y="1088495"/>
            <a:ext cx="1047957" cy="1291668"/>
          </a:xfrm>
          <a:prstGeom prst="rect">
            <a:avLst/>
          </a:prstGeom>
          <a:effectLst/>
        </p:spPr>
      </p:pic>
      <p:sp>
        <p:nvSpPr>
          <p:cNvPr id="40" name="文本框 7"/>
          <p:cNvSpPr txBox="1"/>
          <p:nvPr/>
        </p:nvSpPr>
        <p:spPr bwMode="auto">
          <a:xfrm>
            <a:off x="656904" y="1318831"/>
            <a:ext cx="1528734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4800" dirty="0" smtClean="0">
                <a:solidFill>
                  <a:srgbClr val="388BA5"/>
                </a:solidFill>
                <a:cs typeface="+mn-ea"/>
                <a:sym typeface="+mn-lt"/>
              </a:rPr>
              <a:t>目</a:t>
            </a:r>
            <a:endParaRPr lang="zh-CN" altLang="en-US" sz="48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" y="2333084"/>
            <a:ext cx="1047957" cy="1291668"/>
          </a:xfrm>
          <a:prstGeom prst="rect">
            <a:avLst/>
          </a:prstGeom>
          <a:effectLst/>
        </p:spPr>
      </p:pic>
      <p:sp>
        <p:nvSpPr>
          <p:cNvPr id="16" name="文本框 7"/>
          <p:cNvSpPr txBox="1"/>
          <p:nvPr/>
        </p:nvSpPr>
        <p:spPr bwMode="auto">
          <a:xfrm>
            <a:off x="656904" y="2563420"/>
            <a:ext cx="1528734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4800" dirty="0" smtClean="0">
                <a:solidFill>
                  <a:srgbClr val="388BA5"/>
                </a:solidFill>
                <a:cs typeface="+mn-ea"/>
                <a:sym typeface="+mn-lt"/>
              </a:rPr>
              <a:t>录</a:t>
            </a:r>
            <a:endParaRPr lang="zh-CN" altLang="en-US" sz="48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944243"/>
            <a:ext cx="6828830" cy="10842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52716" y="125997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cs typeface="+mn-ea"/>
                <a:sym typeface="+mn-lt"/>
              </a:rPr>
              <a:t>风险度量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1195" y="106762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1775238"/>
            <a:ext cx="6828830" cy="1084262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252716" y="2090972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cs typeface="+mn-ea"/>
                <a:sym typeface="+mn-lt"/>
              </a:rPr>
              <a:t>风险管理过程的评估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011195" y="1898618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2606233"/>
            <a:ext cx="6828830" cy="1084262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252716" y="292196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cs typeface="+mn-ea"/>
                <a:sym typeface="+mn-lt"/>
              </a:rPr>
              <a:t>构建投资组合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11195" y="272961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388BA5"/>
                </a:solidFill>
                <a:cs typeface="+mn-ea"/>
                <a:sym typeface="+mn-lt"/>
              </a:rPr>
              <a:t>3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3437228"/>
            <a:ext cx="6828830" cy="108426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5252716" y="3752962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cs typeface="+mn-ea"/>
                <a:sym typeface="+mn-lt"/>
              </a:rPr>
              <a:t>资产定价理论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011195" y="3560608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4268223"/>
            <a:ext cx="6828830" cy="108426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5252716" y="458395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 smtClean="0">
                <a:cs typeface="+mn-ea"/>
                <a:sym typeface="+mn-lt"/>
              </a:rPr>
              <a:t>风险管理的评估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011195" y="439160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388BA5"/>
                </a:solidFill>
                <a:cs typeface="+mn-ea"/>
                <a:sym typeface="+mn-lt"/>
              </a:rPr>
              <a:t>5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有效边界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3.4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826" y="1511495"/>
                <a:ext cx="9956267" cy="414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zh-CN" altLang="en-US" sz="2000" dirty="0" smtClean="0"/>
                  <a:t>若资产服从正态分布，</a:t>
                </a:r>
                <a:r>
                  <a:rPr lang="en-US" altLang="zh-CN" sz="2000" dirty="0" err="1" smtClean="0"/>
                  <a:t>投资组合的整体收益率分布</a:t>
                </a:r>
                <a:r>
                  <a:rPr lang="zh-CN" altLang="en-US" sz="2000" dirty="0" smtClean="0"/>
                  <a:t>要参考</a:t>
                </a:r>
                <a:r>
                  <a:rPr lang="en-US" altLang="zh-CN" sz="2000" dirty="0" err="1" smtClean="0"/>
                  <a:t>两个参数</a:t>
                </a:r>
                <a:r>
                  <a:rPr lang="zh-CN" altLang="en-US" sz="2000" dirty="0" smtClean="0"/>
                  <a:t>：</a:t>
                </a:r>
                <a:r>
                  <a:rPr lang="en-US" altLang="zh-CN" sz="2000" dirty="0" err="1" smtClean="0">
                    <a:solidFill>
                      <a:srgbClr val="FF0000"/>
                    </a:solidFill>
                  </a:rPr>
                  <a:t>均值和方差</a:t>
                </a:r>
                <a:r>
                  <a:rPr lang="en-US" altLang="zh-CN" sz="2000" dirty="0" smtClean="0"/>
                  <a:t>。</a:t>
                </a:r>
              </a:p>
              <a:p>
                <a:pPr indent="457200"/>
                <a:r>
                  <a:rPr lang="zh-TW" altLang="zh-CN" sz="2000" dirty="0"/>
                  <a:t>为了解决分散性的问题，需要对均值方差</a:t>
                </a:r>
                <a:r>
                  <a:rPr lang="zh-TW" altLang="zh-CN" sz="2000" dirty="0" smtClean="0"/>
                  <a:t>空间的</a:t>
                </a:r>
                <a:r>
                  <a:rPr lang="zh-TW" altLang="zh-CN" sz="2000" dirty="0">
                    <a:solidFill>
                      <a:srgbClr val="FF0000"/>
                    </a:solidFill>
                  </a:rPr>
                  <a:t>有效集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(efficient set)</a:t>
                </a:r>
                <a:r>
                  <a:rPr lang="zh-TW" altLang="zh-CN" sz="2000" dirty="0"/>
                  <a:t>进行确定。这是代表投资者结合最优风险收益</a:t>
                </a:r>
                <a:r>
                  <a:rPr lang="zh-TW" altLang="zh-CN" sz="2000" dirty="0" smtClean="0"/>
                  <a:t>特征</a:t>
                </a:r>
                <a:r>
                  <a:rPr lang="zh-TW" altLang="zh-CN" sz="2000" dirty="0"/>
                  <a:t>的关键点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每</a:t>
                </a:r>
                <a:r>
                  <a:rPr lang="zh-TW" altLang="zh-CN" sz="2000" dirty="0"/>
                  <a:t>一个投资组合由一个权重的集合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/>
                      </a:rPr>
                      <m:t>{</m:t>
                    </m:r>
                    <m:r>
                      <a:rPr lang="zh-TW" altLang="en-US" sz="2000" i="1" dirty="0" smtClean="0">
                        <a:latin typeface="Cambria Math"/>
                      </a:rPr>
                      <m:t>𝜔</m:t>
                    </m:r>
                    <m:r>
                      <a:rPr lang="en-US" altLang="zh-TW" sz="20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zh-TW" altLang="zh-CN" sz="2000" dirty="0"/>
                  <a:t>定义，对于每 一个期望收益率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dirty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TW" altLang="zh-CN" sz="2000" dirty="0"/>
                  <a:t>的特定值，风险是最小的：</a:t>
                </a:r>
                <a:endParaRPr lang="zh-CN" altLang="zh-CN" sz="2000" dirty="0"/>
              </a:p>
              <a:p>
                <a:pPr indent="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𝑀𝑖𝑛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/>
                          </a:rPr>
                          <m:t>𝜔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altLang="zh-CN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                               </a:t>
                </a:r>
                <a:r>
                  <a:rPr lang="en-US" altLang="zh-CN" sz="2000" dirty="0"/>
                  <a:t>	(1.</a:t>
                </a:r>
                <a:r>
                  <a:rPr lang="zh-TW" altLang="zh-CN" sz="2000" dirty="0"/>
                  <a:t>8</a:t>
                </a:r>
                <a:r>
                  <a:rPr lang="zh-TW" altLang="zh-CN" sz="2000" dirty="0" smtClean="0"/>
                  <a:t>)</a:t>
                </a:r>
                <a:endParaRPr lang="zh-CN" altLang="zh-CN" sz="2000" dirty="0" smtClean="0"/>
              </a:p>
              <a:p>
                <a:pPr indent="457200"/>
                <a:r>
                  <a:rPr lang="zh-TW" altLang="zh-CN" sz="2000" dirty="0"/>
                  <a:t>约束条件：</a:t>
                </a:r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(</a:t>
                </a:r>
                <a:r>
                  <a:rPr lang="zh-TW" altLang="zh-CN" sz="2000" dirty="0"/>
                  <a:t>1)投资组合的收益率等于一个特定</a:t>
                </a:r>
                <a:r>
                  <a:rPr lang="zh-TW" altLang="zh-CN" sz="2000" dirty="0" smtClean="0"/>
                  <a:t>值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(</a:t>
                </a:r>
                <a:r>
                  <a:rPr lang="zh-TW" altLang="zh-CN" sz="2000" dirty="0"/>
                  <a:t>2)投资组合的</a:t>
                </a:r>
                <a:r>
                  <a:rPr lang="zh-TW" altLang="zh-CN" sz="2000" dirty="0" smtClean="0"/>
                  <a:t>权重</a:t>
                </a:r>
                <a:r>
                  <a:rPr lang="zh-TW" altLang="zh-CN" sz="2000" dirty="0"/>
                  <a:t>之和等于1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:pPr indent="457200"/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任何</a:t>
                </a:r>
                <a:r>
                  <a:rPr lang="zh-TW" altLang="zh-CN" sz="2000" dirty="0"/>
                  <a:t>投资</a:t>
                </a:r>
                <a:r>
                  <a:rPr lang="zh-TW" altLang="zh-CN" sz="2000" dirty="0" smtClean="0"/>
                  <a:t>组合都是</a:t>
                </a:r>
                <a:r>
                  <a:rPr lang="zh-TW" altLang="zh-CN" sz="2000" dirty="0"/>
                  <a:t>两个投资组合的线性组合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第一</a:t>
                </a:r>
                <a:r>
                  <a:rPr lang="zh-TW" altLang="zh-CN" sz="2000" dirty="0"/>
                  <a:t>个是</a:t>
                </a:r>
                <a:r>
                  <a:rPr lang="zh-TW" altLang="zh-CN" sz="2000" dirty="0">
                    <a:solidFill>
                      <a:srgbClr val="FF0000"/>
                    </a:solidFill>
                  </a:rPr>
                  <a:t>完全最小方差投资</a:t>
                </a:r>
                <a:r>
                  <a:rPr lang="zh-TW" altLang="zh-CN" sz="2000" dirty="0" smtClean="0">
                    <a:solidFill>
                      <a:srgbClr val="FF0000"/>
                    </a:solidFill>
                  </a:rPr>
                  <a:t>组合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:pPr indent="457200"/>
                <a:r>
                  <a:rPr lang="zh-TW" altLang="zh-CN" sz="2000" dirty="0" smtClean="0"/>
                  <a:t>第二</a:t>
                </a:r>
                <a:r>
                  <a:rPr lang="zh-TW" altLang="zh-CN" sz="2000" dirty="0"/>
                  <a:t>个是具有</a:t>
                </a:r>
                <a:r>
                  <a:rPr lang="zh-TW" altLang="zh-CN" sz="2000" dirty="0">
                    <a:solidFill>
                      <a:srgbClr val="FF0000"/>
                    </a:solidFill>
                  </a:rPr>
                  <a:t>最高夏普比率的投资组合</a:t>
                </a:r>
                <a:r>
                  <a:rPr lang="zh-TW" altLang="zh-CN" sz="2000" dirty="0" smtClean="0"/>
                  <a:t>。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6" y="1511495"/>
                <a:ext cx="9956267" cy="4146969"/>
              </a:xfrm>
              <a:prstGeom prst="rect">
                <a:avLst/>
              </a:prstGeom>
              <a:blipFill rotWithShape="1">
                <a:blip r:embed="rId2"/>
                <a:stretch>
                  <a:fillRect l="-612" t="-735" b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135168" y="2957002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资产定价理论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5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资本资产定价模型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826" y="1511495"/>
                <a:ext cx="9956267" cy="402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zh-CN" sz="2000" dirty="0" smtClean="0"/>
                  <a:t>为股票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TW" altLang="zh-CN" sz="2000" dirty="0" smtClean="0"/>
                  <a:t>在</a:t>
                </a:r>
                <a:r>
                  <a:rPr lang="zh-TW" altLang="zh-CN" sz="2000" dirty="0"/>
                  <a:t>时期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zh-CN" sz="2000" dirty="0"/>
                  <a:t>的收益率，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cap="small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𝐹</m:t>
                        </m:r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zh-CN" sz="2000" dirty="0"/>
                  <a:t>无风险收益率，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𝑀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zh-CN" sz="2000" dirty="0" smtClean="0"/>
                  <a:t>为</a:t>
                </a:r>
                <a:r>
                  <a:rPr lang="zh-TW" altLang="zh-CN" sz="2000" dirty="0"/>
                  <a:t>市场</a:t>
                </a:r>
                <a:r>
                  <a:rPr lang="zh-TW" altLang="zh-CN" sz="2000" dirty="0" smtClean="0"/>
                  <a:t>收益率</a:t>
                </a:r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zh-CN" sz="2000" dirty="0" smtClean="0"/>
                  <a:t>股票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zh-CN" sz="2000" dirty="0"/>
                  <a:t>在时</a:t>
                </a:r>
                <a:r>
                  <a:rPr lang="zh-TW" altLang="zh-CN" sz="2000" dirty="0"/>
                  <a:t>期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zh-CN" sz="2000" dirty="0"/>
                  <a:t>的超额</a:t>
                </a:r>
                <a:r>
                  <a:rPr lang="zh-TW" altLang="zh-CN" sz="2000" dirty="0" smtClean="0"/>
                  <a:t>收益率估计</a:t>
                </a:r>
                <a:r>
                  <a:rPr lang="zh-CN" altLang="en-US" sz="2000" dirty="0"/>
                  <a:t>为</a:t>
                </a:r>
                <a:r>
                  <a:rPr lang="zh-TW" altLang="zh-CN" sz="2000" dirty="0" smtClean="0"/>
                  <a:t>：</a:t>
                </a:r>
                <a:endParaRPr lang="zh-CN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,</m:t>
                    </m:r>
                    <m:r>
                      <a:rPr lang="en-US" altLang="zh-TW" sz="2000" b="0" i="1" smtClean="0">
                        <a:latin typeface="Cambria Math"/>
                      </a:rPr>
                      <m:t>𝑡</m:t>
                    </m:r>
                    <m:r>
                      <a:rPr lang="en-US" altLang="zh-TW" sz="2000" b="0" i="1" smtClean="0">
                        <a:latin typeface="Cambria Math"/>
                      </a:rPr>
                      <m:t>=1,……</m:t>
                    </m:r>
                    <m:r>
                      <a:rPr lang="zh-CN" altLang="en-US" sz="2000" b="0" i="1" smtClean="0">
                        <a:latin typeface="Cambria Math"/>
                      </a:rPr>
                      <m:t>，</m:t>
                    </m:r>
                    <m:r>
                      <a:rPr lang="en-US" altLang="zh-CN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sz="2000" dirty="0"/>
                  <a:t>	(1.</a:t>
                </a:r>
                <a:r>
                  <a:rPr lang="zh-TW" altLang="zh-CN" sz="2000" dirty="0"/>
                  <a:t>9)</a:t>
                </a:r>
                <a:endParaRPr lang="zh-CN" altLang="zh-CN" sz="2000" dirty="0"/>
              </a:p>
              <a:p>
                <a:endParaRPr lang="en-US" altLang="zh-TW" sz="2000" dirty="0" smtClean="0"/>
              </a:p>
              <a:p>
                <a:r>
                  <a:rPr lang="zh-TW" altLang="zh-CN" sz="2000" dirty="0" smtClean="0"/>
                  <a:t>式</a:t>
                </a:r>
                <a:r>
                  <a:rPr lang="zh-TW" altLang="zh-CN" sz="2000" dirty="0"/>
                  <a:t>中，斜率系数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CN" sz="2000" dirty="0"/>
                  <a:t>是</a:t>
                </a:r>
                <a:r>
                  <a:rPr lang="zh-TW" altLang="zh-CN" sz="2000" dirty="0" smtClean="0"/>
                  <a:t>股票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zh-TW" altLang="zh-CN" sz="2000" dirty="0" smtClean="0"/>
                  <a:t>对</a:t>
                </a:r>
                <a:r>
                  <a:rPr lang="zh-TW" altLang="zh-CN" sz="2000" dirty="0"/>
                  <a:t>市场风险因子的暴露，即</a:t>
                </a:r>
                <a:r>
                  <a:rPr lang="zh-TW" altLang="zh-CN" sz="2000" dirty="0">
                    <a:solidFill>
                      <a:srgbClr val="FF0000"/>
                    </a:solidFill>
                  </a:rPr>
                  <a:t>系统风险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(systematic risk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CN" sz="2000" dirty="0" smtClean="0"/>
                  <a:t>为</a:t>
                </a:r>
                <a:r>
                  <a:rPr lang="zh-TW" altLang="zh-CN" sz="2000" dirty="0"/>
                  <a:t>考虑市场风险因子的暴露之后基金经理的超常业绩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是</a:t>
                </a:r>
                <a:r>
                  <a:rPr lang="zh-TW" altLang="zh-CN" sz="2000" dirty="0" smtClean="0"/>
                  <a:t>残差项</a:t>
                </a:r>
                <a:r>
                  <a:rPr lang="zh-TW" altLang="zh-CN" sz="2000" dirty="0"/>
                  <a:t>，它满足均值为零并且和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cap="small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cap="small" dirty="0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TW" altLang="zh-CN" sz="2000" dirty="0"/>
                  <a:t>以及其他残差项不相关的假设</a:t>
                </a:r>
                <a:r>
                  <a:rPr lang="zh-TW" altLang="zh-CN" sz="2000" dirty="0" smtClean="0"/>
                  <a:t>。</a:t>
                </a:r>
                <a:endParaRPr lang="en-US" altLang="zh-TW" sz="2000" dirty="0" smtClean="0"/>
              </a:p>
              <a:p>
                <a:endParaRPr lang="en-US" altLang="zh-CN" sz="2000" dirty="0"/>
              </a:p>
              <a:p>
                <a:r>
                  <a:rPr lang="zh-CN" altLang="en-US" sz="2000" dirty="0" smtClean="0"/>
                  <a:t>两只</a:t>
                </a:r>
                <a:r>
                  <a:rPr lang="en-US" altLang="zh-CN" sz="2000" dirty="0" err="1" smtClean="0"/>
                  <a:t>股票i和j之间的协方差</a:t>
                </a:r>
                <a:r>
                  <a:rPr lang="zh-CN" altLang="en-US" sz="2000" dirty="0"/>
                  <a:t>为</a:t>
                </a:r>
                <a:r>
                  <a:rPr lang="en-US" altLang="zh-CN" sz="2000" dirty="0" smtClean="0"/>
                  <a:t>: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d>
                      <m:dPr>
                        <m:begChr m:val="（"/>
                        <m:endChr m:val="）"/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r>
                      <a:rPr lang="en-US" altLang="zh-CN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+</m:t>
                    </m:r>
                    <m:r>
                      <a:rPr lang="en-US" altLang="zh-CN" sz="20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 smtClean="0"/>
              </a:p>
              <a:p>
                <a:endParaRPr lang="zh-CN" altLang="zh-C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6" y="1511495"/>
                <a:ext cx="9956267" cy="4024243"/>
              </a:xfrm>
              <a:prstGeom prst="rect">
                <a:avLst/>
              </a:prstGeom>
              <a:blipFill rotWithShape="1">
                <a:blip r:embed="rId2"/>
                <a:stretch>
                  <a:fillRect l="-612" t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资本资产定价模型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050" y="2159159"/>
            <a:ext cx="4844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Sharpe </a:t>
            </a:r>
            <a:r>
              <a:rPr lang="zh-TW" altLang="zh-CN" sz="2000" dirty="0"/>
              <a:t>(1964)接着检验了资本市场均衡的条件。这需要</a:t>
            </a:r>
            <a:r>
              <a:rPr lang="zh-TW" altLang="zh-CN" sz="2000" dirty="0">
                <a:solidFill>
                  <a:srgbClr val="FF0000"/>
                </a:solidFill>
              </a:rPr>
              <a:t>每种资产的总</a:t>
            </a:r>
            <a:r>
              <a:rPr lang="zh-TW" altLang="zh-CN" sz="2000" dirty="0" smtClean="0">
                <a:solidFill>
                  <a:srgbClr val="FF0000"/>
                </a:solidFill>
              </a:rPr>
              <a:t>需求准确</a:t>
            </a:r>
            <a:r>
              <a:rPr lang="zh-TW" altLang="zh-CN" sz="2000" dirty="0">
                <a:solidFill>
                  <a:srgbClr val="FF0000"/>
                </a:solidFill>
              </a:rPr>
              <a:t>匹配当前资产的总</a:t>
            </a:r>
            <a:r>
              <a:rPr lang="zh-TW" altLang="zh-CN" sz="2000" dirty="0" smtClean="0">
                <a:solidFill>
                  <a:srgbClr val="FF0000"/>
                </a:solidFill>
              </a:rPr>
              <a:t>供给</a:t>
            </a:r>
            <a:r>
              <a:rPr lang="zh-TW" altLang="zh-CN" sz="2000" dirty="0" smtClean="0"/>
              <a:t>。另外</a:t>
            </a:r>
            <a:r>
              <a:rPr lang="zh-TW" altLang="zh-CN" sz="2000" dirty="0"/>
              <a:t>，</a:t>
            </a:r>
            <a:r>
              <a:rPr lang="zh-TW" altLang="zh-CN" sz="2000" dirty="0">
                <a:solidFill>
                  <a:srgbClr val="FF0000"/>
                </a:solidFill>
              </a:rPr>
              <a:t>该模型假设无风险资产的</a:t>
            </a:r>
            <a:r>
              <a:rPr lang="zh-TW" altLang="zh-CN" sz="2000" dirty="0" smtClean="0">
                <a:solidFill>
                  <a:srgbClr val="FF0000"/>
                </a:solidFill>
              </a:rPr>
              <a:t>存在</a:t>
            </a:r>
            <a:r>
              <a:rPr lang="zh-TW" altLang="zh-CN" sz="2000" dirty="0" smtClean="0"/>
              <a:t>。</a:t>
            </a:r>
            <a:endParaRPr lang="zh-CN" altLang="zh-CN" sz="2000" dirty="0"/>
          </a:p>
          <a:p>
            <a:r>
              <a:rPr lang="zh-TW" altLang="zh-CN" sz="2000" dirty="0"/>
              <a:t>在这些条件下，</a:t>
            </a:r>
            <a:r>
              <a:rPr lang="en-US" altLang="zh-CN" sz="2000" dirty="0"/>
              <a:t>Sharpe</a:t>
            </a:r>
            <a:r>
              <a:rPr lang="zh-TW" altLang="zh-CN" sz="2000" dirty="0"/>
              <a:t>表明市场投资组合，定义</a:t>
            </a:r>
            <a:r>
              <a:rPr lang="zh-TW" altLang="zh-CN" sz="2000" dirty="0" smtClean="0"/>
              <a:t>为</a:t>
            </a:r>
            <a:r>
              <a:rPr lang="zh-TW" altLang="zh-CN" sz="2000" dirty="0" smtClean="0">
                <a:solidFill>
                  <a:srgbClr val="FF0000"/>
                </a:solidFill>
              </a:rPr>
              <a:t>投资组合中所有股票的价值加权平均，一定存在具有最高夏普比率的投资组合。</a:t>
            </a:r>
            <a:r>
              <a:rPr lang="zh-TW" altLang="zh-CN" sz="2000" dirty="0" smtClean="0"/>
              <a:t>因此</a:t>
            </a:r>
            <a:r>
              <a:rPr lang="zh-TW" altLang="zh-CN" sz="2000" dirty="0"/>
              <a:t>，它必须是均值</a:t>
            </a:r>
            <a:r>
              <a:rPr lang="zh-TW" altLang="zh-CN" sz="2000" dirty="0" smtClean="0"/>
              <a:t>方差有效</a:t>
            </a:r>
            <a:r>
              <a:rPr lang="zh-TW" altLang="zh-CN" sz="2000" dirty="0"/>
              <a:t>的</a:t>
            </a:r>
            <a:r>
              <a:rPr lang="zh-TW" altLang="zh-CN" sz="2000" dirty="0" smtClean="0"/>
              <a:t>。</a:t>
            </a:r>
            <a:endParaRPr lang="zh-CN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r="9751"/>
          <a:stretch/>
        </p:blipFill>
        <p:spPr>
          <a:xfrm flipH="1">
            <a:off x="865300" y="1374337"/>
            <a:ext cx="5631034" cy="45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资本资产定价模型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6" name="Picutre 115"/>
          <p:cNvPicPr/>
          <p:nvPr/>
        </p:nvPicPr>
        <p:blipFill>
          <a:blip r:embed="rId2"/>
          <a:stretch/>
        </p:blipFill>
        <p:spPr>
          <a:xfrm>
            <a:off x="2228205" y="1331195"/>
            <a:ext cx="7067550" cy="42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资本资产定价模型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826" y="1511495"/>
                <a:ext cx="9956267" cy="4732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zh-CN" sz="2000" dirty="0" smtClean="0">
                    <a:solidFill>
                      <a:srgbClr val="FF0000"/>
                    </a:solidFill>
                  </a:rPr>
                  <a:t>资产分离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：</a:t>
                </a:r>
                <a:r>
                  <a:rPr lang="zh-TW" altLang="zh-CN" sz="2000" dirty="0" smtClean="0"/>
                  <a:t>任何</a:t>
                </a:r>
                <a:r>
                  <a:rPr lang="zh-TW" altLang="zh-CN" sz="2000" dirty="0"/>
                  <a:t>有效的投资组合一定在这条直线</a:t>
                </a:r>
                <a:r>
                  <a:rPr lang="zh-TW" altLang="zh-CN" sz="2000" dirty="0" smtClean="0"/>
                  <a:t>上并且</a:t>
                </a:r>
                <a:r>
                  <a:rPr lang="zh-TW" altLang="zh-CN" sz="2000" dirty="0"/>
                  <a:t>因此分离成两种资产，无风险资产和市场部分。</a:t>
                </a:r>
                <a:endParaRPr lang="zh-CN" altLang="zh-CN" sz="2000" dirty="0"/>
              </a:p>
              <a:p>
                <a:r>
                  <a:rPr lang="zh-TW" altLang="zh-CN" sz="2000" dirty="0" smtClean="0"/>
                  <a:t>对于</a:t>
                </a:r>
                <a:r>
                  <a:rPr lang="zh-TW" altLang="zh-CN" sz="2000" dirty="0"/>
                  <a:t>任何</a:t>
                </a:r>
                <a:r>
                  <a:rPr lang="zh-TW" altLang="zh-CN" sz="2000" dirty="0" smtClean="0"/>
                  <a:t>股票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sz="2000" dirty="0" smtClean="0"/>
                  <a:t>,</a:t>
                </a:r>
                <a:r>
                  <a:rPr lang="zh-TW" altLang="zh-CN" sz="2000" dirty="0" smtClean="0"/>
                  <a:t>我们</a:t>
                </a:r>
                <a:r>
                  <a:rPr lang="zh-TW" altLang="zh-CN" sz="2000" dirty="0"/>
                  <a:t>一定有：</a:t>
                </a:r>
                <a:endParaRPr lang="zh-CN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CN" altLang="zh-CN" sz="2000" dirty="0"/>
              </a:p>
              <a:p>
                <a:r>
                  <a:rPr lang="zh-TW" altLang="zh-CN" sz="2000" dirty="0" smtClean="0"/>
                  <a:t>特</a:t>
                </a:r>
                <a:r>
                  <a:rPr lang="zh-TW" altLang="zh-CN" sz="2000" dirty="0"/>
                  <a:t>雷诺比率</a:t>
                </a:r>
                <a:r>
                  <a:rPr lang="en-US" altLang="zh-CN" sz="2000" dirty="0"/>
                  <a:t>(</a:t>
                </a:r>
                <a:r>
                  <a:rPr lang="en-US" altLang="zh-CN" sz="2000" dirty="0" err="1"/>
                  <a:t>Treynor</a:t>
                </a:r>
                <a:r>
                  <a:rPr lang="en-US" altLang="zh-CN" sz="2000" dirty="0"/>
                  <a:t> ratio)</a:t>
                </a:r>
                <a:r>
                  <a:rPr lang="zh-TW" altLang="zh-CN" sz="2000" dirty="0"/>
                  <a:t>,定义为：</a:t>
                </a:r>
                <a:endParaRPr lang="zh-CN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latin typeface="Cambria Math"/>
                        </a:rPr>
                        <m:t>TR</m:t>
                      </m:r>
                      <m:r>
                        <a:rPr lang="en-US" altLang="zh-CN" sz="20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/>
                            </a:rPr>
                            <m:t>)</m:t>
                          </m:r>
                          <m:r>
                            <a:rPr lang="en-US" altLang="zh-CN" sz="20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sz="2000" dirty="0" smtClean="0"/>
              </a:p>
              <a:p>
                <a:r>
                  <a:rPr lang="zh-CN" altLang="zh-CN" sz="2000" dirty="0" smtClean="0"/>
                  <a:t>詹森阿</a:t>
                </a:r>
                <a:r>
                  <a:rPr lang="en-US" altLang="zh-CN" sz="2000" dirty="0" err="1" smtClean="0"/>
                  <a:t>尔法值</a:t>
                </a:r>
                <a:r>
                  <a:rPr lang="en-US" altLang="zh-CN" sz="2000" dirty="0"/>
                  <a:t>(Jensen's alpha</a:t>
                </a:r>
                <a:r>
                  <a:rPr lang="en-US" altLang="zh-CN" sz="2000" dirty="0" smtClean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r>
                        <a:rPr lang="en-US" altLang="zh-CN" sz="2000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[</m:t>
                      </m:r>
                      <m:r>
                        <a:rPr lang="en-US" altLang="zh-CN" sz="2000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CN" altLang="zh-CN" sz="2000" dirty="0"/>
              </a:p>
              <a:p>
                <a:endParaRPr lang="en-US" altLang="zh-TW" sz="2000" dirty="0" smtClean="0"/>
              </a:p>
              <a:p>
                <a:r>
                  <a:rPr lang="zh-CN" altLang="en-US" sz="2000" dirty="0" smtClean="0"/>
                  <a:t>资本资产定价模型</a:t>
                </a:r>
                <a:r>
                  <a:rPr lang="en-US" altLang="zh-CN" sz="2000" dirty="0" err="1" smtClean="0"/>
                  <a:t>假设</a:t>
                </a:r>
                <a:r>
                  <a:rPr lang="en-US" altLang="zh-CN" sz="2000" dirty="0" smtClean="0"/>
                  <a:t>:</a:t>
                </a:r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1)</a:t>
                </a:r>
                <a:r>
                  <a:rPr lang="en-US" altLang="zh-CN" sz="2000" dirty="0" err="1" smtClean="0"/>
                  <a:t>投资者具有相同的期望收益率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2)</a:t>
                </a:r>
                <a:r>
                  <a:rPr lang="en-US" altLang="zh-CN" sz="2000" dirty="0" err="1" smtClean="0"/>
                  <a:t>收益率的分布是正态的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3)</a:t>
                </a:r>
                <a:r>
                  <a:rPr lang="en-US" altLang="zh-CN" sz="2000" dirty="0" err="1" smtClean="0"/>
                  <a:t>资本市场是完美的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4)</a:t>
                </a:r>
                <a:r>
                  <a:rPr lang="en-US" altLang="zh-CN" sz="2000" dirty="0" err="1" smtClean="0"/>
                  <a:t>市场是均衡的</a:t>
                </a:r>
                <a:endParaRPr lang="en-US" altLang="zh-TW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6" y="1511495"/>
                <a:ext cx="9956267" cy="4732001"/>
              </a:xfrm>
              <a:prstGeom prst="rect">
                <a:avLst/>
              </a:prstGeom>
              <a:blipFill rotWithShape="1">
                <a:blip r:embed="rId2"/>
                <a:stretch>
                  <a:fillRect l="-612" t="-644" b="-1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4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套利</a:t>
            </a:r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定价理论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6289" y="1511495"/>
                <a:ext cx="7199422" cy="372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CAPM起源于一个单因子模型。这可以推广到多因子的情形。</a:t>
                </a:r>
              </a:p>
              <a:p>
                <a:r>
                  <a:rPr lang="en-US" altLang="zh-CN" sz="2000" dirty="0" err="1"/>
                  <a:t>假设有K</a:t>
                </a:r>
                <a:r>
                  <a:rPr lang="en-US" altLang="zh-CN" sz="2000" dirty="0" err="1" smtClean="0"/>
                  <a:t>个风险因子</a:t>
                </a:r>
                <a:r>
                  <a:rPr lang="en-US" altLang="zh-CN" sz="2000" dirty="0" smtClean="0"/>
                  <a:t>，</a:t>
                </a:r>
                <a:r>
                  <a:rPr lang="zh-CN" altLang="en-US" sz="2000" dirty="0" smtClean="0"/>
                  <a:t>公式可以为：</a:t>
                </a:r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𝑖𝐾</m:t>
                          </m:r>
                        </m:sub>
                      </m:sSub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000" dirty="0" smtClean="0"/>
              </a:p>
              <a:p>
                <a:r>
                  <a:rPr lang="zh-CN" altLang="en-US" sz="2000" dirty="0" smtClean="0"/>
                  <a:t>其中，</a:t>
                </a:r>
                <a:r>
                  <a:rPr lang="en-US" altLang="zh-CN" sz="2000" dirty="0" err="1"/>
                  <a:t>残差项</a:t>
                </a:r>
                <a:r>
                  <a:rPr lang="zh-CN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 err="1" smtClean="0"/>
                  <a:t>和结构中的各因子以及彼此之间不相关</a:t>
                </a:r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zh-CN" sz="2000" dirty="0" smtClean="0"/>
                  <a:t>套利</a:t>
                </a:r>
                <a:r>
                  <a:rPr lang="zh-TW" altLang="zh-CN" sz="2000" dirty="0"/>
                  <a:t>定价理论</a:t>
                </a:r>
                <a:r>
                  <a:rPr lang="en-US" altLang="zh-CN" sz="2000" dirty="0"/>
                  <a:t>(arbitrage pricing theory, APT</a:t>
                </a:r>
                <a:r>
                  <a:rPr lang="en-US" altLang="zh-CN" sz="2000" dirty="0" smtClean="0"/>
                  <a:t>)</a:t>
                </a:r>
                <a:endParaRPr lang="en-US" altLang="zh-TW" sz="2000" dirty="0" smtClean="0"/>
              </a:p>
              <a:p>
                <a:r>
                  <a:rPr lang="zh-TW" altLang="zh-CN" sz="2000" dirty="0" smtClean="0"/>
                  <a:t>期望</a:t>
                </a:r>
                <a:r>
                  <a:rPr lang="zh-TW" altLang="zh-CN" sz="2000" dirty="0"/>
                  <a:t>收益率和因子风险暴露</a:t>
                </a:r>
                <a:r>
                  <a:rPr lang="zh-TW" altLang="zh-CN" sz="2000" dirty="0" smtClean="0"/>
                  <a:t>之间</a:t>
                </a:r>
                <a:r>
                  <a:rPr lang="zh-CN" altLang="en-US" sz="2000" dirty="0" smtClean="0"/>
                  <a:t>的</a:t>
                </a:r>
                <a:r>
                  <a:rPr lang="zh-TW" altLang="zh-CN" sz="2000" dirty="0" smtClean="0"/>
                  <a:t>线性关系</a:t>
                </a:r>
                <a:r>
                  <a:rPr lang="zh-TW" altLang="zh-CN" sz="2000" dirty="0"/>
                  <a:t>：</a:t>
                </a:r>
                <a:endParaRPr lang="zh-CN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E</m:t>
                      </m:r>
                      <m:r>
                        <a:rPr lang="en-US" altLang="zh-CN" sz="200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>
                          <a:latin typeface="Cambria Math"/>
                        </a:rPr>
                        <m:t>]=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zh-CN" sz="2000" dirty="0" smtClean="0"/>
              </a:p>
              <a:p>
                <a:r>
                  <a:rPr lang="zh-CN" altLang="en-US" sz="2000" dirty="0"/>
                  <a:t>其中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zh-CN" sz="2000" dirty="0"/>
                  <a:t>是</a:t>
                </a:r>
                <a:r>
                  <a:rPr lang="zh-TW" altLang="zh-CN" sz="2000" dirty="0" smtClean="0"/>
                  <a:t>因子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zh-TW" altLang="zh-CN" sz="2000" dirty="0" smtClean="0"/>
                  <a:t>的</a:t>
                </a:r>
                <a:r>
                  <a:rPr lang="zh-TW" altLang="zh-CN" sz="2000" dirty="0"/>
                  <a:t>市场价格。</a:t>
                </a:r>
                <a:endParaRPr lang="zh-CN" altLang="zh-CN" sz="2000" dirty="0"/>
              </a:p>
              <a:p>
                <a:endParaRPr lang="en-US" altLang="zh-TW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89" y="1511495"/>
                <a:ext cx="7199422" cy="3727815"/>
              </a:xfrm>
              <a:prstGeom prst="rect">
                <a:avLst/>
              </a:prstGeom>
              <a:blipFill rotWithShape="1">
                <a:blip r:embed="rId2"/>
                <a:stretch>
                  <a:fillRect l="-846" t="-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套利</a:t>
            </a:r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定价理论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47018"/>
                  </p:ext>
                </p:extLst>
              </p:nvPr>
            </p:nvGraphicFramePr>
            <p:xfrm>
              <a:off x="2032000" y="150151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股票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期望收益率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12%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投资组合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50%</a:t>
                          </a:r>
                          <a:r>
                            <a:rPr lang="zh-CN" altLang="en-US" dirty="0" smtClean="0"/>
                            <a:t>多头头寸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100%</a:t>
                          </a:r>
                          <a:r>
                            <a:rPr lang="zh-CN" altLang="en-US" dirty="0" smtClean="0"/>
                            <a:t>空头头寸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50%</a:t>
                          </a:r>
                          <a:r>
                            <a:rPr lang="zh-CN" altLang="en-US" dirty="0" smtClean="0"/>
                            <a:t>多头头寸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47018"/>
                  </p:ext>
                </p:extLst>
              </p:nvPr>
            </p:nvGraphicFramePr>
            <p:xfrm>
              <a:off x="2032000" y="150151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股票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06557" r="-299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1.5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期望收益率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12%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/>
                            <a:t>投资组合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50%</a:t>
                          </a:r>
                          <a:r>
                            <a:rPr lang="zh-CN" altLang="en-US" dirty="0" smtClean="0"/>
                            <a:t>多头</a:t>
                          </a:r>
                          <a:r>
                            <a:rPr lang="zh-CN" altLang="en-US" dirty="0" smtClean="0"/>
                            <a:t>头寸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100%</a:t>
                          </a:r>
                          <a:r>
                            <a:rPr lang="zh-CN" altLang="en-US" dirty="0" smtClean="0"/>
                            <a:t>空头</a:t>
                          </a:r>
                          <a:r>
                            <a:rPr lang="zh-CN" altLang="en-US" dirty="0" smtClean="0"/>
                            <a:t>头寸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50%</a:t>
                          </a:r>
                          <a:r>
                            <a:rPr lang="zh-CN" altLang="en-US" dirty="0" smtClean="0"/>
                            <a:t>多头头寸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2474" y="3295650"/>
                <a:ext cx="8885736" cy="2042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投资组合的贝塔值=50</a:t>
                </a:r>
                <a:r>
                  <a:rPr lang="en-US" altLang="zh-CN" dirty="0"/>
                  <a:t>% X0. </a:t>
                </a:r>
                <a:r>
                  <a:rPr lang="en-US" altLang="zh-CN" dirty="0" smtClean="0"/>
                  <a:t>5+50</a:t>
                </a:r>
                <a:r>
                  <a:rPr lang="en-US" altLang="zh-CN" dirty="0"/>
                  <a:t>% </a:t>
                </a:r>
                <a:r>
                  <a:rPr lang="en-US" altLang="zh-CN" dirty="0" smtClean="0"/>
                  <a:t>X1.5-100</a:t>
                </a:r>
                <a:r>
                  <a:rPr lang="en-US" altLang="zh-CN" dirty="0"/>
                  <a:t>% X 1.0 = </a:t>
                </a:r>
                <a:r>
                  <a:rPr lang="en-US" altLang="zh-CN" dirty="0" smtClean="0"/>
                  <a:t>0</a:t>
                </a:r>
              </a:p>
              <a:p>
                <a:r>
                  <a:rPr lang="en-US" altLang="zh-CN" dirty="0" err="1" smtClean="0"/>
                  <a:t>期望收益</a:t>
                </a:r>
                <a:r>
                  <a:rPr lang="en-US" altLang="zh-CN" dirty="0" smtClean="0"/>
                  <a:t>=</a:t>
                </a:r>
                <a:r>
                  <a:rPr lang="en-US" altLang="zh-CN" dirty="0"/>
                  <a:t>50%X6%+50%X12% —100%X8% </a:t>
                </a:r>
                <a:r>
                  <a:rPr lang="en-US" altLang="zh-CN" dirty="0" smtClean="0"/>
                  <a:t>= +1%</a:t>
                </a:r>
              </a:p>
              <a:p>
                <a:endParaRPr lang="en-US" altLang="zh-CN" dirty="0"/>
              </a:p>
              <a:p>
                <a:r>
                  <a:rPr lang="zh-CN" altLang="en-US" dirty="0" smtClean="0"/>
                  <a:t>设</a:t>
                </a:r>
                <a:r>
                  <a:rPr lang="en-US" altLang="zh-CN" cap="small" dirty="0" err="1"/>
                  <a:t>Rf</a:t>
                </a:r>
                <a:r>
                  <a:rPr lang="en-US" altLang="zh-CN" cap="small" dirty="0"/>
                  <a:t> = 3%</a:t>
                </a:r>
                <a:r>
                  <a:rPr lang="en-US" altLang="zh-CN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= 6</a:t>
                </a:r>
                <a:r>
                  <a:rPr lang="en-US" altLang="zh-CN" dirty="0" smtClean="0"/>
                  <a:t>%</a:t>
                </a:r>
                <a:r>
                  <a:rPr lang="zh-CN" altLang="en-US" dirty="0" smtClean="0"/>
                  <a:t>，</a:t>
                </a:r>
                <a:endParaRPr lang="en-US" altLang="zh-CN" dirty="0" smtClean="0"/>
              </a:p>
              <a:p>
                <a:r>
                  <a:rPr lang="en-US" altLang="zh-CN" dirty="0" err="1"/>
                  <a:t>B的APT</a:t>
                </a:r>
                <a:r>
                  <a:rPr lang="en-US" altLang="zh-CN" dirty="0" err="1" smtClean="0"/>
                  <a:t>期望收益率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E</m:t>
                    </m:r>
                    <m:r>
                      <a:rPr lang="en-US" altLang="zh-CN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  <m:r>
                          <a:rPr lang="en-US" altLang="zh-CN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/>
                  <a:t>=</a:t>
                </a:r>
                <a:r>
                  <a:rPr lang="en-US" altLang="zh-CN" dirty="0"/>
                  <a:t>3</a:t>
                </a:r>
                <a:r>
                  <a:rPr lang="en-US" altLang="zh-CN" dirty="0" smtClean="0"/>
                  <a:t>%+1.0X6</a:t>
                </a:r>
                <a:r>
                  <a:rPr lang="en-US" altLang="zh-CN" dirty="0"/>
                  <a:t>% = 9%</a:t>
                </a:r>
                <a:endParaRPr lang="zh-CN" altLang="zh-CN" dirty="0"/>
              </a:p>
              <a:p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dirty="0" err="1" smtClean="0">
                    <a:solidFill>
                      <a:srgbClr val="FF0000"/>
                    </a:solidFill>
                  </a:rPr>
                  <a:t>高度分散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(highly granular)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74" y="3295650"/>
                <a:ext cx="8885736" cy="2042419"/>
              </a:xfrm>
              <a:prstGeom prst="rect">
                <a:avLst/>
              </a:prstGeom>
              <a:blipFill rotWithShape="1">
                <a:blip r:embed="rId3"/>
                <a:stretch>
                  <a:fillRect l="-549" t="-1493" b="-6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7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套利</a:t>
            </a:r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定价理论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4.2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656" y="1257300"/>
            <a:ext cx="96366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CN" sz="2400" dirty="0" smtClean="0">
                <a:solidFill>
                  <a:srgbClr val="FF0000"/>
                </a:solidFill>
              </a:rPr>
              <a:t>选择</a:t>
            </a:r>
            <a:r>
              <a:rPr lang="zh-TW" altLang="zh-CN" sz="2400" dirty="0">
                <a:solidFill>
                  <a:srgbClr val="FF0000"/>
                </a:solidFill>
              </a:rPr>
              <a:t>因子的</a:t>
            </a:r>
            <a:r>
              <a:rPr lang="zh-TW" altLang="zh-CN" sz="2400" dirty="0" smtClean="0">
                <a:solidFill>
                  <a:srgbClr val="FF0000"/>
                </a:solidFill>
              </a:rPr>
              <a:t>方法</a:t>
            </a:r>
            <a:r>
              <a:rPr lang="zh-CN" altLang="en-US" sz="2400" dirty="0">
                <a:solidFill>
                  <a:srgbClr val="FF0000"/>
                </a:solidFill>
              </a:rPr>
              <a:t>：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60335303"/>
              </p:ext>
            </p:extLst>
          </p:nvPr>
        </p:nvGraphicFramePr>
        <p:xfrm>
          <a:off x="2038036" y="2019869"/>
          <a:ext cx="8128000" cy="344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1.3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502450"/>
            <a:ext cx="5685364" cy="43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一个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CAPM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研究机构的分析师正在设计一项收益率为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21%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的投资组合。市场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风险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溢价为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11%,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市场投资组合的波动率为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14%,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无风险利率为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4. 5%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。投资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组合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的贝塔值为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1.5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。根据资本资产定价模型，下列哪一个说法是正确的？</a:t>
            </a:r>
          </a:p>
          <a:p>
            <a:pPr>
              <a:lnSpc>
                <a:spcPct val="130000"/>
              </a:lnSpc>
            </a:pP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(a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投资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组合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的期望收益率比市场投资组合的期望收益率高。</a:t>
            </a:r>
          </a:p>
          <a:p>
            <a:pPr>
              <a:lnSpc>
                <a:spcPct val="130000"/>
              </a:lnSpc>
            </a:pP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(b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投资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组合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的期望收益率比市场投资组合的期望收益率低。</a:t>
            </a:r>
          </a:p>
          <a:p>
            <a:pPr>
              <a:lnSpc>
                <a:spcPct val="130000"/>
              </a:lnSpc>
            </a:pP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(c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投资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组合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的波动率比市场投资组合的波动率低。</a:t>
            </a:r>
          </a:p>
          <a:p>
            <a:pPr>
              <a:lnSpc>
                <a:spcPct val="130000"/>
              </a:lnSpc>
            </a:pP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(d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投资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组合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的期望收益率与市场投资组合的期望收益率相等。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资产定价理论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7" y="3382841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2083" y="295700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风险度量</a:t>
            </a:r>
          </a:p>
        </p:txBody>
      </p:sp>
    </p:spTree>
    <p:extLst>
      <p:ext uri="{BB962C8B-B14F-4D97-AF65-F5344CB8AC3E}">
        <p14:creationId xmlns:p14="http://schemas.microsoft.com/office/powerpoint/2010/main" val="16404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1.4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598439" y="1964664"/>
            <a:ext cx="568536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假设投资组合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具有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8%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的期望收益率、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20%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的波动率和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0.5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的贝塔值。假设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市场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具有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10%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的期望收益率和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25%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的波动率。最后，假设无风险利率为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5%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投资组合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A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的詹森阿尔法值是多少？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(a)	10.0%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(b)	1.0%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(c)	0.5%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(d)	15%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资产定价理论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7" y="5186978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1.5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732143"/>
            <a:ext cx="5685364" cy="401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下列关于夏普比率的说法哪一个是错误的？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(a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夏普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比率同时考虑投资组合的系统风险和非系统风险。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(b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夏普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比率等于投资组合的期望收益率超出无风险收益率的部分除以投资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组合的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总体风险。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(c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夏普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比率不能用于评估非分散投资组合的相关业绩。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(d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 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夏普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比率可以从资本市场线推导得到。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资产定价理论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7" y="4420629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1.6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502450"/>
            <a:ext cx="568536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一个投资组合经理的收益率为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10%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，波动率为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20%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。基准收益率为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8%,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波动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14%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。两者之间的相关系数为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0.98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。无风险收益率为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3%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。下列说法哪一个是 正确的？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(a)	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投资组合具有比基准组合高的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SR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(b)	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投资组合具有负的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IR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(c)	IR 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为 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0.35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(d)	IR 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为 </a:t>
            </a: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0.29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资产定价理论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7" y="5053480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FIVE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2673502" y="2957002"/>
            <a:ext cx="66479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风险管理的评估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5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与风险管理不相关的理论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5.1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980" y="1588818"/>
            <a:ext cx="51155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CAPM</a:t>
            </a:r>
            <a:r>
              <a:rPr lang="zh-TW" altLang="zh-CN" sz="2000" dirty="0"/>
              <a:t>解释了投资者不喜欢系统风险。他们可以用他们自己的方式分散</a:t>
            </a:r>
            <a:r>
              <a:rPr lang="zh-TW" altLang="zh-CN" sz="2000" dirty="0" smtClean="0"/>
              <a:t>非系统</a:t>
            </a:r>
            <a:r>
              <a:rPr lang="zh-TW" altLang="zh-CN" sz="2000" dirty="0"/>
              <a:t>风险。因此，</a:t>
            </a:r>
            <a:r>
              <a:rPr lang="zh-TW" altLang="zh-CN" sz="2000" dirty="0">
                <a:solidFill>
                  <a:srgbClr val="FF0000"/>
                </a:solidFill>
              </a:rPr>
              <a:t>系统风险</a:t>
            </a:r>
            <a:r>
              <a:rPr lang="zh-TW" altLang="zh-CN" sz="2000" dirty="0"/>
              <a:t>是定价时唯一需要考虑的风险。</a:t>
            </a:r>
            <a:endParaRPr lang="zh-CN" altLang="zh-CN" sz="2000" dirty="0"/>
          </a:p>
          <a:p>
            <a:r>
              <a:rPr lang="zh-TW" altLang="zh-CN" sz="2000" dirty="0"/>
              <a:t>公司可以使用</a:t>
            </a:r>
            <a:r>
              <a:rPr lang="zh-TW" altLang="zh-CN" sz="2000" dirty="0">
                <a:solidFill>
                  <a:srgbClr val="FF0000"/>
                </a:solidFill>
              </a:rPr>
              <a:t>金融衍生品</a:t>
            </a:r>
            <a:r>
              <a:rPr lang="zh-TW" altLang="zh-CN" sz="2000" dirty="0"/>
              <a:t>来对冲它们的波动率。然而如果这只改变了波动</a:t>
            </a:r>
            <a:r>
              <a:rPr lang="zh-TW" altLang="zh-CN" sz="2000" dirty="0" smtClean="0"/>
              <a:t>率却</a:t>
            </a:r>
            <a:r>
              <a:rPr lang="zh-TW" altLang="zh-CN" sz="2000" dirty="0"/>
              <a:t>没有改变市场贝塔，那么公司的成本和估值都没有受到影响。这种结果只</a:t>
            </a:r>
            <a:r>
              <a:rPr lang="zh-TW" altLang="zh-CN" sz="2000" dirty="0" smtClean="0"/>
              <a:t>存在于</a:t>
            </a:r>
            <a:r>
              <a:rPr lang="en-US" altLang="zh-CN" sz="2000" dirty="0"/>
              <a:t>CAPM</a:t>
            </a:r>
            <a:r>
              <a:rPr lang="zh-TW" altLang="zh-CN" sz="2000" dirty="0"/>
              <a:t>资本市场的完美假设下</a:t>
            </a:r>
            <a:r>
              <a:rPr lang="zh-TW" altLang="zh-CN" sz="2000" dirty="0" smtClean="0"/>
              <a:t>。</a:t>
            </a:r>
            <a:endParaRPr lang="en-US" altLang="zh-TW" sz="2000" dirty="0" smtClean="0"/>
          </a:p>
          <a:p>
            <a:r>
              <a:rPr lang="zh-TW" altLang="zh-CN" sz="2000" dirty="0"/>
              <a:t>在抽象的世界中，风险管理是不相关的。这是经典的</a:t>
            </a:r>
            <a:r>
              <a:rPr lang="zh-TW" altLang="zh-CN" sz="2000" dirty="0">
                <a:solidFill>
                  <a:srgbClr val="FF0000"/>
                </a:solidFill>
              </a:rPr>
              <a:t>莫迪利亚尼-米勒理论 </a:t>
            </a:r>
            <a:r>
              <a:rPr lang="en-US" altLang="zh-CN" sz="2000" dirty="0" smtClean="0">
                <a:solidFill>
                  <a:srgbClr val="FF0000"/>
                </a:solidFill>
              </a:rPr>
              <a:t>（MM</a:t>
            </a:r>
            <a:r>
              <a:rPr lang="zh-TW" altLang="zh-CN" sz="2000" dirty="0">
                <a:solidFill>
                  <a:srgbClr val="FF0000"/>
                </a:solidFill>
              </a:rPr>
              <a:t>理论）</a:t>
            </a:r>
            <a:r>
              <a:rPr lang="zh-TW" altLang="zh-CN" sz="2000" dirty="0"/>
              <a:t>的应用，它说明公司的价值不取决于公司的政策</a:t>
            </a:r>
            <a:r>
              <a:rPr lang="zh-TW" altLang="zh-CN" sz="2000" dirty="0" smtClean="0"/>
              <a:t>。</a:t>
            </a:r>
            <a:endParaRPr lang="zh-CN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r="8989"/>
          <a:stretch/>
        </p:blipFill>
        <p:spPr>
          <a:xfrm>
            <a:off x="1020848" y="1588818"/>
            <a:ext cx="4414752" cy="4111484"/>
          </a:xfrm>
          <a:prstGeom prst="rect">
            <a:avLst/>
          </a:prstGeom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8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"/>
          <p:cNvSpPr/>
          <p:nvPr/>
        </p:nvSpPr>
        <p:spPr bwMode="auto">
          <a:xfrm>
            <a:off x="3353799" y="1705954"/>
            <a:ext cx="5771151" cy="4223473"/>
          </a:xfrm>
          <a:custGeom>
            <a:avLst/>
            <a:gdLst>
              <a:gd name="T0" fmla="*/ 1453 w 1542"/>
              <a:gd name="T1" fmla="*/ 0 h 1107"/>
              <a:gd name="T2" fmla="*/ 1050 w 1542"/>
              <a:gd name="T3" fmla="*/ 457 h 1107"/>
              <a:gd name="T4" fmla="*/ 1035 w 1542"/>
              <a:gd name="T5" fmla="*/ 429 h 1107"/>
              <a:gd name="T6" fmla="*/ 1019 w 1542"/>
              <a:gd name="T7" fmla="*/ 398 h 1107"/>
              <a:gd name="T8" fmla="*/ 1003 w 1542"/>
              <a:gd name="T9" fmla="*/ 368 h 1107"/>
              <a:gd name="T10" fmla="*/ 987 w 1542"/>
              <a:gd name="T11" fmla="*/ 338 h 1107"/>
              <a:gd name="T12" fmla="*/ 970 w 1542"/>
              <a:gd name="T13" fmla="*/ 308 h 1107"/>
              <a:gd name="T14" fmla="*/ 953 w 1542"/>
              <a:gd name="T15" fmla="*/ 278 h 1107"/>
              <a:gd name="T16" fmla="*/ 908 w 1542"/>
              <a:gd name="T17" fmla="*/ 200 h 1107"/>
              <a:gd name="T18" fmla="*/ 863 w 1542"/>
              <a:gd name="T19" fmla="*/ 275 h 1107"/>
              <a:gd name="T20" fmla="*/ 840 w 1542"/>
              <a:gd name="T21" fmla="*/ 312 h 1107"/>
              <a:gd name="T22" fmla="*/ 817 w 1542"/>
              <a:gd name="T23" fmla="*/ 350 h 1107"/>
              <a:gd name="T24" fmla="*/ 772 w 1542"/>
              <a:gd name="T25" fmla="*/ 426 h 1107"/>
              <a:gd name="T26" fmla="*/ 727 w 1542"/>
              <a:gd name="T27" fmla="*/ 501 h 1107"/>
              <a:gd name="T28" fmla="*/ 704 w 1542"/>
              <a:gd name="T29" fmla="*/ 539 h 1107"/>
              <a:gd name="T30" fmla="*/ 681 w 1542"/>
              <a:gd name="T31" fmla="*/ 576 h 1107"/>
              <a:gd name="T32" fmla="*/ 590 w 1542"/>
              <a:gd name="T33" fmla="*/ 726 h 1107"/>
              <a:gd name="T34" fmla="*/ 544 w 1542"/>
              <a:gd name="T35" fmla="*/ 801 h 1107"/>
              <a:gd name="T36" fmla="*/ 524 w 1542"/>
              <a:gd name="T37" fmla="*/ 834 h 1107"/>
              <a:gd name="T38" fmla="*/ 398 w 1542"/>
              <a:gd name="T39" fmla="*/ 658 h 1107"/>
              <a:gd name="T40" fmla="*/ 379 w 1542"/>
              <a:gd name="T41" fmla="*/ 630 h 1107"/>
              <a:gd name="T42" fmla="*/ 359 w 1542"/>
              <a:gd name="T43" fmla="*/ 655 h 1107"/>
              <a:gd name="T44" fmla="*/ 269 w 1542"/>
              <a:gd name="T45" fmla="*/ 766 h 1107"/>
              <a:gd name="T46" fmla="*/ 179 w 1542"/>
              <a:gd name="T47" fmla="*/ 877 h 1107"/>
              <a:gd name="T48" fmla="*/ 89 w 1542"/>
              <a:gd name="T49" fmla="*/ 987 h 1107"/>
              <a:gd name="T50" fmla="*/ 0 w 1542"/>
              <a:gd name="T51" fmla="*/ 1096 h 1107"/>
              <a:gd name="T52" fmla="*/ 0 w 1542"/>
              <a:gd name="T53" fmla="*/ 1107 h 1107"/>
              <a:gd name="T54" fmla="*/ 8 w 1542"/>
              <a:gd name="T55" fmla="*/ 1107 h 1107"/>
              <a:gd name="T56" fmla="*/ 105 w 1542"/>
              <a:gd name="T57" fmla="*/ 1001 h 1107"/>
              <a:gd name="T58" fmla="*/ 203 w 1542"/>
              <a:gd name="T59" fmla="*/ 897 h 1107"/>
              <a:gd name="T60" fmla="*/ 300 w 1542"/>
              <a:gd name="T61" fmla="*/ 793 h 1107"/>
              <a:gd name="T62" fmla="*/ 374 w 1542"/>
              <a:gd name="T63" fmla="*/ 713 h 1107"/>
              <a:gd name="T64" fmla="*/ 498 w 1542"/>
              <a:gd name="T65" fmla="*/ 912 h 1107"/>
              <a:gd name="T66" fmla="*/ 524 w 1542"/>
              <a:gd name="T67" fmla="*/ 953 h 1107"/>
              <a:gd name="T68" fmla="*/ 553 w 1542"/>
              <a:gd name="T69" fmla="*/ 911 h 1107"/>
              <a:gd name="T70" fmla="*/ 603 w 1542"/>
              <a:gd name="T71" fmla="*/ 839 h 1107"/>
              <a:gd name="T72" fmla="*/ 652 w 1542"/>
              <a:gd name="T73" fmla="*/ 766 h 1107"/>
              <a:gd name="T74" fmla="*/ 751 w 1542"/>
              <a:gd name="T75" fmla="*/ 621 h 1107"/>
              <a:gd name="T76" fmla="*/ 776 w 1542"/>
              <a:gd name="T77" fmla="*/ 585 h 1107"/>
              <a:gd name="T78" fmla="*/ 801 w 1542"/>
              <a:gd name="T79" fmla="*/ 549 h 1107"/>
              <a:gd name="T80" fmla="*/ 851 w 1542"/>
              <a:gd name="T81" fmla="*/ 476 h 1107"/>
              <a:gd name="T82" fmla="*/ 901 w 1542"/>
              <a:gd name="T83" fmla="*/ 405 h 1107"/>
              <a:gd name="T84" fmla="*/ 909 w 1542"/>
              <a:gd name="T85" fmla="*/ 419 h 1107"/>
              <a:gd name="T86" fmla="*/ 925 w 1542"/>
              <a:gd name="T87" fmla="*/ 449 h 1107"/>
              <a:gd name="T88" fmla="*/ 942 w 1542"/>
              <a:gd name="T89" fmla="*/ 479 h 1107"/>
              <a:gd name="T90" fmla="*/ 959 w 1542"/>
              <a:gd name="T91" fmla="*/ 509 h 1107"/>
              <a:gd name="T92" fmla="*/ 976 w 1542"/>
              <a:gd name="T93" fmla="*/ 539 h 1107"/>
              <a:gd name="T94" fmla="*/ 993 w 1542"/>
              <a:gd name="T95" fmla="*/ 568 h 1107"/>
              <a:gd name="T96" fmla="*/ 1029 w 1542"/>
              <a:gd name="T97" fmla="*/ 630 h 1107"/>
              <a:gd name="T98" fmla="*/ 1542 w 1542"/>
              <a:gd name="T99" fmla="*/ 89 h 1107"/>
              <a:gd name="T100" fmla="*/ 1453 w 1542"/>
              <a:gd name="T101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2" h="1107">
                <a:moveTo>
                  <a:pt x="1453" y="0"/>
                </a:moveTo>
                <a:cubicBezTo>
                  <a:pt x="1443" y="8"/>
                  <a:pt x="1133" y="362"/>
                  <a:pt x="1050" y="457"/>
                </a:cubicBezTo>
                <a:cubicBezTo>
                  <a:pt x="1045" y="448"/>
                  <a:pt x="1040" y="438"/>
                  <a:pt x="1035" y="429"/>
                </a:cubicBezTo>
                <a:cubicBezTo>
                  <a:pt x="1030" y="419"/>
                  <a:pt x="1025" y="408"/>
                  <a:pt x="1019" y="398"/>
                </a:cubicBezTo>
                <a:cubicBezTo>
                  <a:pt x="1014" y="388"/>
                  <a:pt x="1009" y="378"/>
                  <a:pt x="1003" y="368"/>
                </a:cubicBezTo>
                <a:cubicBezTo>
                  <a:pt x="998" y="358"/>
                  <a:pt x="992" y="348"/>
                  <a:pt x="987" y="338"/>
                </a:cubicBezTo>
                <a:cubicBezTo>
                  <a:pt x="970" y="308"/>
                  <a:pt x="970" y="308"/>
                  <a:pt x="970" y="308"/>
                </a:cubicBezTo>
                <a:cubicBezTo>
                  <a:pt x="964" y="298"/>
                  <a:pt x="959" y="288"/>
                  <a:pt x="953" y="278"/>
                </a:cubicBezTo>
                <a:cubicBezTo>
                  <a:pt x="908" y="200"/>
                  <a:pt x="908" y="200"/>
                  <a:pt x="908" y="200"/>
                </a:cubicBezTo>
                <a:cubicBezTo>
                  <a:pt x="863" y="275"/>
                  <a:pt x="863" y="275"/>
                  <a:pt x="863" y="275"/>
                </a:cubicBezTo>
                <a:cubicBezTo>
                  <a:pt x="840" y="312"/>
                  <a:pt x="840" y="312"/>
                  <a:pt x="840" y="312"/>
                </a:cubicBezTo>
                <a:cubicBezTo>
                  <a:pt x="832" y="325"/>
                  <a:pt x="825" y="338"/>
                  <a:pt x="817" y="350"/>
                </a:cubicBezTo>
                <a:cubicBezTo>
                  <a:pt x="772" y="426"/>
                  <a:pt x="772" y="426"/>
                  <a:pt x="772" y="426"/>
                </a:cubicBezTo>
                <a:cubicBezTo>
                  <a:pt x="727" y="501"/>
                  <a:pt x="727" y="501"/>
                  <a:pt x="727" y="501"/>
                </a:cubicBezTo>
                <a:cubicBezTo>
                  <a:pt x="704" y="539"/>
                  <a:pt x="704" y="539"/>
                  <a:pt x="704" y="539"/>
                </a:cubicBezTo>
                <a:cubicBezTo>
                  <a:pt x="681" y="576"/>
                  <a:pt x="681" y="576"/>
                  <a:pt x="681" y="576"/>
                </a:cubicBezTo>
                <a:cubicBezTo>
                  <a:pt x="590" y="726"/>
                  <a:pt x="590" y="726"/>
                  <a:pt x="590" y="726"/>
                </a:cubicBezTo>
                <a:cubicBezTo>
                  <a:pt x="544" y="801"/>
                  <a:pt x="544" y="801"/>
                  <a:pt x="544" y="801"/>
                </a:cubicBezTo>
                <a:cubicBezTo>
                  <a:pt x="537" y="812"/>
                  <a:pt x="530" y="823"/>
                  <a:pt x="524" y="834"/>
                </a:cubicBezTo>
                <a:cubicBezTo>
                  <a:pt x="398" y="658"/>
                  <a:pt x="398" y="658"/>
                  <a:pt x="398" y="658"/>
                </a:cubicBezTo>
                <a:cubicBezTo>
                  <a:pt x="379" y="630"/>
                  <a:pt x="379" y="630"/>
                  <a:pt x="379" y="630"/>
                </a:cubicBezTo>
                <a:cubicBezTo>
                  <a:pt x="359" y="655"/>
                  <a:pt x="359" y="655"/>
                  <a:pt x="359" y="655"/>
                </a:cubicBezTo>
                <a:cubicBezTo>
                  <a:pt x="269" y="766"/>
                  <a:pt x="269" y="766"/>
                  <a:pt x="269" y="766"/>
                </a:cubicBezTo>
                <a:cubicBezTo>
                  <a:pt x="179" y="877"/>
                  <a:pt x="179" y="877"/>
                  <a:pt x="179" y="877"/>
                </a:cubicBezTo>
                <a:cubicBezTo>
                  <a:pt x="89" y="987"/>
                  <a:pt x="89" y="987"/>
                  <a:pt x="89" y="987"/>
                </a:cubicBezTo>
                <a:cubicBezTo>
                  <a:pt x="0" y="1096"/>
                  <a:pt x="0" y="1096"/>
                  <a:pt x="0" y="1096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8" y="1107"/>
                  <a:pt x="8" y="1107"/>
                  <a:pt x="8" y="1107"/>
                </a:cubicBezTo>
                <a:cubicBezTo>
                  <a:pt x="105" y="1001"/>
                  <a:pt x="105" y="1001"/>
                  <a:pt x="105" y="1001"/>
                </a:cubicBezTo>
                <a:cubicBezTo>
                  <a:pt x="203" y="897"/>
                  <a:pt x="203" y="897"/>
                  <a:pt x="203" y="897"/>
                </a:cubicBezTo>
                <a:cubicBezTo>
                  <a:pt x="300" y="793"/>
                  <a:pt x="300" y="793"/>
                  <a:pt x="300" y="793"/>
                </a:cubicBezTo>
                <a:cubicBezTo>
                  <a:pt x="374" y="713"/>
                  <a:pt x="374" y="713"/>
                  <a:pt x="374" y="713"/>
                </a:cubicBezTo>
                <a:cubicBezTo>
                  <a:pt x="498" y="912"/>
                  <a:pt x="498" y="912"/>
                  <a:pt x="498" y="912"/>
                </a:cubicBezTo>
                <a:cubicBezTo>
                  <a:pt x="524" y="953"/>
                  <a:pt x="524" y="953"/>
                  <a:pt x="524" y="953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70" y="887"/>
                  <a:pt x="586" y="863"/>
                  <a:pt x="603" y="839"/>
                </a:cubicBezTo>
                <a:cubicBezTo>
                  <a:pt x="652" y="766"/>
                  <a:pt x="652" y="766"/>
                  <a:pt x="652" y="766"/>
                </a:cubicBezTo>
                <a:cubicBezTo>
                  <a:pt x="751" y="621"/>
                  <a:pt x="751" y="621"/>
                  <a:pt x="751" y="621"/>
                </a:cubicBezTo>
                <a:cubicBezTo>
                  <a:pt x="776" y="585"/>
                  <a:pt x="776" y="585"/>
                  <a:pt x="776" y="585"/>
                </a:cubicBezTo>
                <a:cubicBezTo>
                  <a:pt x="801" y="549"/>
                  <a:pt x="801" y="549"/>
                  <a:pt x="801" y="549"/>
                </a:cubicBezTo>
                <a:cubicBezTo>
                  <a:pt x="851" y="476"/>
                  <a:pt x="851" y="476"/>
                  <a:pt x="851" y="476"/>
                </a:cubicBezTo>
                <a:cubicBezTo>
                  <a:pt x="901" y="405"/>
                  <a:pt x="901" y="405"/>
                  <a:pt x="901" y="405"/>
                </a:cubicBezTo>
                <a:cubicBezTo>
                  <a:pt x="903" y="410"/>
                  <a:pt x="906" y="415"/>
                  <a:pt x="909" y="419"/>
                </a:cubicBezTo>
                <a:cubicBezTo>
                  <a:pt x="914" y="430"/>
                  <a:pt x="919" y="439"/>
                  <a:pt x="925" y="449"/>
                </a:cubicBezTo>
                <a:cubicBezTo>
                  <a:pt x="930" y="459"/>
                  <a:pt x="936" y="469"/>
                  <a:pt x="942" y="479"/>
                </a:cubicBezTo>
                <a:cubicBezTo>
                  <a:pt x="947" y="489"/>
                  <a:pt x="953" y="499"/>
                  <a:pt x="959" y="509"/>
                </a:cubicBezTo>
                <a:cubicBezTo>
                  <a:pt x="976" y="539"/>
                  <a:pt x="976" y="539"/>
                  <a:pt x="976" y="539"/>
                </a:cubicBezTo>
                <a:cubicBezTo>
                  <a:pt x="993" y="568"/>
                  <a:pt x="993" y="568"/>
                  <a:pt x="993" y="568"/>
                </a:cubicBezTo>
                <a:cubicBezTo>
                  <a:pt x="1029" y="630"/>
                  <a:pt x="1029" y="630"/>
                  <a:pt x="1029" y="630"/>
                </a:cubicBezTo>
                <a:cubicBezTo>
                  <a:pt x="1029" y="630"/>
                  <a:pt x="1534" y="101"/>
                  <a:pt x="1542" y="89"/>
                </a:cubicBezTo>
                <a:lnTo>
                  <a:pt x="145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30"/>
          <p:cNvSpPr/>
          <p:nvPr/>
        </p:nvSpPr>
        <p:spPr bwMode="auto">
          <a:xfrm>
            <a:off x="8548348" y="1137207"/>
            <a:ext cx="708138" cy="390501"/>
          </a:xfrm>
          <a:custGeom>
            <a:avLst/>
            <a:gdLst>
              <a:gd name="T0" fmla="*/ 194 w 263"/>
              <a:gd name="T1" fmla="*/ 144 h 145"/>
              <a:gd name="T2" fmla="*/ 0 w 263"/>
              <a:gd name="T3" fmla="*/ 138 h 145"/>
              <a:gd name="T4" fmla="*/ 72 w 263"/>
              <a:gd name="T5" fmla="*/ 57 h 145"/>
              <a:gd name="T6" fmla="*/ 212 w 263"/>
              <a:gd name="T7" fmla="*/ 15 h 145"/>
              <a:gd name="T8" fmla="*/ 237 w 263"/>
              <a:gd name="T9" fmla="*/ 8 h 145"/>
              <a:gd name="T10" fmla="*/ 238 w 263"/>
              <a:gd name="T11" fmla="*/ 7 h 145"/>
              <a:gd name="T12" fmla="*/ 263 w 263"/>
              <a:gd name="T13" fmla="*/ 0 h 145"/>
              <a:gd name="T14" fmla="*/ 212 w 263"/>
              <a:gd name="T15" fmla="*/ 145 h 145"/>
              <a:gd name="T16" fmla="*/ 194 w 263"/>
              <a:gd name="T1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3" h="145">
                <a:moveTo>
                  <a:pt x="194" y="144"/>
                </a:moveTo>
                <a:cubicBezTo>
                  <a:pt x="0" y="138"/>
                  <a:pt x="0" y="138"/>
                  <a:pt x="0" y="138"/>
                </a:cubicBezTo>
                <a:cubicBezTo>
                  <a:pt x="72" y="57"/>
                  <a:pt x="72" y="57"/>
                  <a:pt x="72" y="57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8" y="14"/>
                  <a:pt x="227" y="11"/>
                  <a:pt x="237" y="8"/>
                </a:cubicBezTo>
                <a:cubicBezTo>
                  <a:pt x="238" y="7"/>
                  <a:pt x="238" y="7"/>
                  <a:pt x="238" y="7"/>
                </a:cubicBezTo>
                <a:cubicBezTo>
                  <a:pt x="247" y="4"/>
                  <a:pt x="257" y="1"/>
                  <a:pt x="263" y="0"/>
                </a:cubicBezTo>
                <a:cubicBezTo>
                  <a:pt x="212" y="145"/>
                  <a:pt x="212" y="145"/>
                  <a:pt x="212" y="145"/>
                </a:cubicBezTo>
                <a:cubicBezTo>
                  <a:pt x="204" y="144"/>
                  <a:pt x="196" y="144"/>
                  <a:pt x="194" y="144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9325934" y="1495830"/>
            <a:ext cx="368870" cy="745709"/>
          </a:xfrm>
          <a:custGeom>
            <a:avLst/>
            <a:gdLst>
              <a:gd name="T0" fmla="*/ 0 w 137"/>
              <a:gd name="T1" fmla="*/ 68 h 277"/>
              <a:gd name="T2" fmla="*/ 137 w 137"/>
              <a:gd name="T3" fmla="*/ 0 h 277"/>
              <a:gd name="T4" fmla="*/ 132 w 137"/>
              <a:gd name="T5" fmla="*/ 30 h 277"/>
              <a:gd name="T6" fmla="*/ 131 w 137"/>
              <a:gd name="T7" fmla="*/ 30 h 277"/>
              <a:gd name="T8" fmla="*/ 128 w 137"/>
              <a:gd name="T9" fmla="*/ 46 h 277"/>
              <a:gd name="T10" fmla="*/ 126 w 137"/>
              <a:gd name="T11" fmla="*/ 59 h 277"/>
              <a:gd name="T12" fmla="*/ 109 w 137"/>
              <a:gd name="T13" fmla="*/ 192 h 277"/>
              <a:gd name="T14" fmla="*/ 41 w 137"/>
              <a:gd name="T15" fmla="*/ 277 h 277"/>
              <a:gd name="T16" fmla="*/ 0 w 137"/>
              <a:gd name="T17" fmla="*/ 6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277">
                <a:moveTo>
                  <a:pt x="0" y="68"/>
                </a:moveTo>
                <a:cubicBezTo>
                  <a:pt x="137" y="0"/>
                  <a:pt x="137" y="0"/>
                  <a:pt x="137" y="0"/>
                </a:cubicBezTo>
                <a:cubicBezTo>
                  <a:pt x="136" y="9"/>
                  <a:pt x="134" y="19"/>
                  <a:pt x="132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6"/>
                  <a:pt x="129" y="41"/>
                  <a:pt x="128" y="46"/>
                </a:cubicBezTo>
                <a:cubicBezTo>
                  <a:pt x="127" y="51"/>
                  <a:pt x="126" y="56"/>
                  <a:pt x="126" y="59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41" y="277"/>
                  <a:pt x="41" y="277"/>
                  <a:pt x="41" y="277"/>
                </a:cubicBezTo>
                <a:lnTo>
                  <a:pt x="0" y="68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Freeform 32"/>
          <p:cNvSpPr/>
          <p:nvPr/>
        </p:nvSpPr>
        <p:spPr bwMode="auto">
          <a:xfrm>
            <a:off x="8928602" y="257156"/>
            <a:ext cx="1495971" cy="1661051"/>
          </a:xfrm>
          <a:custGeom>
            <a:avLst/>
            <a:gdLst>
              <a:gd name="T0" fmla="*/ 50 w 556"/>
              <a:gd name="T1" fmla="*/ 617 h 617"/>
              <a:gd name="T2" fmla="*/ 14 w 556"/>
              <a:gd name="T3" fmla="*/ 603 h 617"/>
              <a:gd name="T4" fmla="*/ 3 w 556"/>
              <a:gd name="T5" fmla="*/ 550 h 617"/>
              <a:gd name="T6" fmla="*/ 37 w 556"/>
              <a:gd name="T7" fmla="*/ 451 h 617"/>
              <a:gd name="T8" fmla="*/ 184 w 556"/>
              <a:gd name="T9" fmla="*/ 247 h 617"/>
              <a:gd name="T10" fmla="*/ 506 w 556"/>
              <a:gd name="T11" fmla="*/ 7 h 617"/>
              <a:gd name="T12" fmla="*/ 537 w 556"/>
              <a:gd name="T13" fmla="*/ 0 h 617"/>
              <a:gd name="T14" fmla="*/ 547 w 556"/>
              <a:gd name="T15" fmla="*/ 2 h 617"/>
              <a:gd name="T16" fmla="*/ 547 w 556"/>
              <a:gd name="T17" fmla="*/ 3 h 617"/>
              <a:gd name="T18" fmla="*/ 549 w 556"/>
              <a:gd name="T19" fmla="*/ 48 h 617"/>
              <a:gd name="T20" fmla="*/ 350 w 556"/>
              <a:gd name="T21" fmla="*/ 397 h 617"/>
              <a:gd name="T22" fmla="*/ 165 w 556"/>
              <a:gd name="T23" fmla="*/ 568 h 617"/>
              <a:gd name="T24" fmla="*/ 72 w 556"/>
              <a:gd name="T25" fmla="*/ 614 h 617"/>
              <a:gd name="T26" fmla="*/ 50 w 556"/>
              <a:gd name="T27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6" h="617">
                <a:moveTo>
                  <a:pt x="50" y="617"/>
                </a:moveTo>
                <a:cubicBezTo>
                  <a:pt x="35" y="617"/>
                  <a:pt x="23" y="612"/>
                  <a:pt x="14" y="603"/>
                </a:cubicBezTo>
                <a:cubicBezTo>
                  <a:pt x="4" y="591"/>
                  <a:pt x="0" y="574"/>
                  <a:pt x="3" y="550"/>
                </a:cubicBezTo>
                <a:cubicBezTo>
                  <a:pt x="6" y="523"/>
                  <a:pt x="17" y="490"/>
                  <a:pt x="37" y="451"/>
                </a:cubicBezTo>
                <a:cubicBezTo>
                  <a:pt x="69" y="391"/>
                  <a:pt x="119" y="320"/>
                  <a:pt x="184" y="247"/>
                </a:cubicBezTo>
                <a:cubicBezTo>
                  <a:pt x="292" y="124"/>
                  <a:pt x="427" y="33"/>
                  <a:pt x="506" y="7"/>
                </a:cubicBezTo>
                <a:cubicBezTo>
                  <a:pt x="519" y="2"/>
                  <a:pt x="529" y="0"/>
                  <a:pt x="537" y="0"/>
                </a:cubicBezTo>
                <a:cubicBezTo>
                  <a:pt x="541" y="0"/>
                  <a:pt x="545" y="1"/>
                  <a:pt x="547" y="2"/>
                </a:cubicBezTo>
                <a:cubicBezTo>
                  <a:pt x="547" y="3"/>
                  <a:pt x="547" y="3"/>
                  <a:pt x="547" y="3"/>
                </a:cubicBezTo>
                <a:cubicBezTo>
                  <a:pt x="550" y="5"/>
                  <a:pt x="556" y="15"/>
                  <a:pt x="549" y="48"/>
                </a:cubicBezTo>
                <a:cubicBezTo>
                  <a:pt x="532" y="126"/>
                  <a:pt x="463" y="269"/>
                  <a:pt x="350" y="397"/>
                </a:cubicBezTo>
                <a:cubicBezTo>
                  <a:pt x="285" y="471"/>
                  <a:pt x="221" y="530"/>
                  <a:pt x="165" y="568"/>
                </a:cubicBezTo>
                <a:cubicBezTo>
                  <a:pt x="129" y="593"/>
                  <a:pt x="98" y="609"/>
                  <a:pt x="72" y="614"/>
                </a:cubicBezTo>
                <a:cubicBezTo>
                  <a:pt x="64" y="616"/>
                  <a:pt x="57" y="617"/>
                  <a:pt x="50" y="6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33"/>
          <p:cNvSpPr/>
          <p:nvPr/>
        </p:nvSpPr>
        <p:spPr bwMode="auto">
          <a:xfrm>
            <a:off x="9054974" y="1282933"/>
            <a:ext cx="507764" cy="463364"/>
          </a:xfrm>
          <a:custGeom>
            <a:avLst/>
            <a:gdLst>
              <a:gd name="T0" fmla="*/ 32 w 189"/>
              <a:gd name="T1" fmla="*/ 0 h 172"/>
              <a:gd name="T2" fmla="*/ 0 w 189"/>
              <a:gd name="T3" fmla="*/ 53 h 172"/>
              <a:gd name="T4" fmla="*/ 139 w 189"/>
              <a:gd name="T5" fmla="*/ 172 h 172"/>
              <a:gd name="T6" fmla="*/ 189 w 189"/>
              <a:gd name="T7" fmla="*/ 132 h 172"/>
              <a:gd name="T8" fmla="*/ 32 w 189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72">
                <a:moveTo>
                  <a:pt x="32" y="0"/>
                </a:moveTo>
                <a:cubicBezTo>
                  <a:pt x="32" y="0"/>
                  <a:pt x="3" y="41"/>
                  <a:pt x="0" y="53"/>
                </a:cubicBez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60" y="159"/>
                  <a:pt x="189" y="132"/>
                </a:cubicBezTo>
                <a:lnTo>
                  <a:pt x="32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34"/>
          <p:cNvSpPr/>
          <p:nvPr/>
        </p:nvSpPr>
        <p:spPr bwMode="auto">
          <a:xfrm>
            <a:off x="9019681" y="1455983"/>
            <a:ext cx="382532" cy="331300"/>
          </a:xfrm>
          <a:custGeom>
            <a:avLst/>
            <a:gdLst>
              <a:gd name="T0" fmla="*/ 7 w 142"/>
              <a:gd name="T1" fmla="*/ 0 h 123"/>
              <a:gd name="T2" fmla="*/ 0 w 142"/>
              <a:gd name="T3" fmla="*/ 12 h 123"/>
              <a:gd name="T4" fmla="*/ 131 w 142"/>
              <a:gd name="T5" fmla="*/ 123 h 123"/>
              <a:gd name="T6" fmla="*/ 142 w 142"/>
              <a:gd name="T7" fmla="*/ 116 h 123"/>
              <a:gd name="T8" fmla="*/ 7 w 14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23">
                <a:moveTo>
                  <a:pt x="7" y="0"/>
                </a:moveTo>
                <a:cubicBezTo>
                  <a:pt x="7" y="0"/>
                  <a:pt x="1" y="9"/>
                  <a:pt x="0" y="12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23"/>
                  <a:pt x="142" y="117"/>
                  <a:pt x="142" y="116"/>
                </a:cubicBezTo>
                <a:lnTo>
                  <a:pt x="7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35"/>
          <p:cNvSpPr/>
          <p:nvPr/>
        </p:nvSpPr>
        <p:spPr bwMode="auto">
          <a:xfrm>
            <a:off x="9982840" y="229833"/>
            <a:ext cx="471333" cy="477026"/>
          </a:xfrm>
          <a:custGeom>
            <a:avLst/>
            <a:gdLst>
              <a:gd name="T0" fmla="*/ 112 w 175"/>
              <a:gd name="T1" fmla="*/ 177 h 177"/>
              <a:gd name="T2" fmla="*/ 155 w 175"/>
              <a:gd name="T3" fmla="*/ 12 h 177"/>
              <a:gd name="T4" fmla="*/ 0 w 175"/>
              <a:gd name="T5" fmla="*/ 75 h 177"/>
              <a:gd name="T6" fmla="*/ 112 w 175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177">
                <a:moveTo>
                  <a:pt x="112" y="177"/>
                </a:moveTo>
                <a:cubicBezTo>
                  <a:pt x="151" y="100"/>
                  <a:pt x="175" y="27"/>
                  <a:pt x="155" y="12"/>
                </a:cubicBezTo>
                <a:cubicBezTo>
                  <a:pt x="137" y="0"/>
                  <a:pt x="69" y="26"/>
                  <a:pt x="0" y="75"/>
                </a:cubicBezTo>
                <a:lnTo>
                  <a:pt x="112" y="177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36"/>
          <p:cNvSpPr/>
          <p:nvPr/>
        </p:nvSpPr>
        <p:spPr bwMode="auto">
          <a:xfrm>
            <a:off x="8810200" y="1627893"/>
            <a:ext cx="434901" cy="396193"/>
          </a:xfrm>
          <a:custGeom>
            <a:avLst/>
            <a:gdLst>
              <a:gd name="T0" fmla="*/ 131 w 162"/>
              <a:gd name="T1" fmla="*/ 147 h 147"/>
              <a:gd name="T2" fmla="*/ 127 w 162"/>
              <a:gd name="T3" fmla="*/ 146 h 147"/>
              <a:gd name="T4" fmla="*/ 121 w 162"/>
              <a:gd name="T5" fmla="*/ 145 h 147"/>
              <a:gd name="T6" fmla="*/ 24 w 162"/>
              <a:gd name="T7" fmla="*/ 70 h 147"/>
              <a:gd name="T8" fmla="*/ 14 w 162"/>
              <a:gd name="T9" fmla="*/ 56 h 147"/>
              <a:gd name="T10" fmla="*/ 13 w 162"/>
              <a:gd name="T11" fmla="*/ 54 h 147"/>
              <a:gd name="T12" fmla="*/ 7 w 162"/>
              <a:gd name="T13" fmla="*/ 43 h 147"/>
              <a:gd name="T14" fmla="*/ 21 w 162"/>
              <a:gd name="T15" fmla="*/ 13 h 147"/>
              <a:gd name="T16" fmla="*/ 56 w 162"/>
              <a:gd name="T17" fmla="*/ 0 h 147"/>
              <a:gd name="T18" fmla="*/ 56 w 162"/>
              <a:gd name="T19" fmla="*/ 0 h 147"/>
              <a:gd name="T20" fmla="*/ 57 w 162"/>
              <a:gd name="T21" fmla="*/ 2 h 147"/>
              <a:gd name="T22" fmla="*/ 59 w 162"/>
              <a:gd name="T23" fmla="*/ 8 h 147"/>
              <a:gd name="T24" fmla="*/ 162 w 162"/>
              <a:gd name="T25" fmla="*/ 88 h 147"/>
              <a:gd name="T26" fmla="*/ 162 w 162"/>
              <a:gd name="T27" fmla="*/ 88 h 147"/>
              <a:gd name="T28" fmla="*/ 161 w 162"/>
              <a:gd name="T29" fmla="*/ 103 h 147"/>
              <a:gd name="T30" fmla="*/ 131 w 162"/>
              <a:gd name="T31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147">
                <a:moveTo>
                  <a:pt x="131" y="147"/>
                </a:moveTo>
                <a:cubicBezTo>
                  <a:pt x="130" y="147"/>
                  <a:pt x="128" y="147"/>
                  <a:pt x="127" y="146"/>
                </a:cubicBezTo>
                <a:cubicBezTo>
                  <a:pt x="125" y="146"/>
                  <a:pt x="123" y="145"/>
                  <a:pt x="121" y="145"/>
                </a:cubicBezTo>
                <a:cubicBezTo>
                  <a:pt x="98" y="136"/>
                  <a:pt x="51" y="104"/>
                  <a:pt x="24" y="70"/>
                </a:cubicBezTo>
                <a:cubicBezTo>
                  <a:pt x="20" y="65"/>
                  <a:pt x="16" y="60"/>
                  <a:pt x="14" y="56"/>
                </a:cubicBezTo>
                <a:cubicBezTo>
                  <a:pt x="13" y="54"/>
                  <a:pt x="13" y="54"/>
                  <a:pt x="13" y="54"/>
                </a:cubicBezTo>
                <a:cubicBezTo>
                  <a:pt x="11" y="51"/>
                  <a:pt x="8" y="47"/>
                  <a:pt x="7" y="43"/>
                </a:cubicBezTo>
                <a:cubicBezTo>
                  <a:pt x="0" y="25"/>
                  <a:pt x="16" y="16"/>
                  <a:pt x="21" y="13"/>
                </a:cubicBezTo>
                <a:cubicBezTo>
                  <a:pt x="29" y="8"/>
                  <a:pt x="41" y="4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8" y="5"/>
                  <a:pt x="59" y="8"/>
                </a:cubicBezTo>
                <a:cubicBezTo>
                  <a:pt x="68" y="26"/>
                  <a:pt x="97" y="70"/>
                  <a:pt x="162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88"/>
                  <a:pt x="162" y="94"/>
                  <a:pt x="161" y="103"/>
                </a:cubicBezTo>
                <a:cubicBezTo>
                  <a:pt x="157" y="131"/>
                  <a:pt x="147" y="147"/>
                  <a:pt x="131" y="147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9574124" y="825261"/>
            <a:ext cx="373423" cy="374562"/>
          </a:xfrm>
          <a:custGeom>
            <a:avLst/>
            <a:gdLst>
              <a:gd name="T0" fmla="*/ 117 w 139"/>
              <a:gd name="T1" fmla="*/ 109 h 139"/>
              <a:gd name="T2" fmla="*/ 30 w 139"/>
              <a:gd name="T3" fmla="*/ 117 h 139"/>
              <a:gd name="T4" fmla="*/ 22 w 139"/>
              <a:gd name="T5" fmla="*/ 30 h 139"/>
              <a:gd name="T6" fmla="*/ 109 w 139"/>
              <a:gd name="T7" fmla="*/ 22 h 139"/>
              <a:gd name="T8" fmla="*/ 117 w 139"/>
              <a:gd name="T9" fmla="*/ 10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117" y="109"/>
                </a:moveTo>
                <a:cubicBezTo>
                  <a:pt x="95" y="135"/>
                  <a:pt x="56" y="139"/>
                  <a:pt x="30" y="117"/>
                </a:cubicBezTo>
                <a:cubicBezTo>
                  <a:pt x="4" y="95"/>
                  <a:pt x="0" y="56"/>
                  <a:pt x="22" y="30"/>
                </a:cubicBezTo>
                <a:cubicBezTo>
                  <a:pt x="44" y="4"/>
                  <a:pt x="83" y="0"/>
                  <a:pt x="109" y="22"/>
                </a:cubicBezTo>
                <a:cubicBezTo>
                  <a:pt x="135" y="44"/>
                  <a:pt x="139" y="83"/>
                  <a:pt x="117" y="109"/>
                </a:cubicBezTo>
                <a:close/>
              </a:path>
            </a:pathLst>
          </a:custGeom>
          <a:solidFill>
            <a:srgbClr val="267CA0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38"/>
          <p:cNvSpPr/>
          <p:nvPr/>
        </p:nvSpPr>
        <p:spPr bwMode="auto">
          <a:xfrm>
            <a:off x="9617387" y="868523"/>
            <a:ext cx="288037" cy="288037"/>
          </a:xfrm>
          <a:custGeom>
            <a:avLst/>
            <a:gdLst>
              <a:gd name="T0" fmla="*/ 90 w 107"/>
              <a:gd name="T1" fmla="*/ 84 h 107"/>
              <a:gd name="T2" fmla="*/ 23 w 107"/>
              <a:gd name="T3" fmla="*/ 90 h 107"/>
              <a:gd name="T4" fmla="*/ 17 w 107"/>
              <a:gd name="T5" fmla="*/ 23 h 107"/>
              <a:gd name="T6" fmla="*/ 84 w 107"/>
              <a:gd name="T7" fmla="*/ 17 h 107"/>
              <a:gd name="T8" fmla="*/ 90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90" y="84"/>
                </a:moveTo>
                <a:cubicBezTo>
                  <a:pt x="73" y="104"/>
                  <a:pt x="43" y="107"/>
                  <a:pt x="23" y="90"/>
                </a:cubicBezTo>
                <a:cubicBezTo>
                  <a:pt x="3" y="73"/>
                  <a:pt x="0" y="43"/>
                  <a:pt x="17" y="23"/>
                </a:cubicBezTo>
                <a:cubicBezTo>
                  <a:pt x="34" y="3"/>
                  <a:pt x="64" y="0"/>
                  <a:pt x="84" y="17"/>
                </a:cubicBezTo>
                <a:cubicBezTo>
                  <a:pt x="104" y="34"/>
                  <a:pt x="107" y="64"/>
                  <a:pt x="90" y="84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49"/>
          <p:cNvGrpSpPr/>
          <p:nvPr/>
        </p:nvGrpSpPr>
        <p:grpSpPr>
          <a:xfrm>
            <a:off x="3203584" y="5763301"/>
            <a:ext cx="305796" cy="304883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13" name="Oval 5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52"/>
          <p:cNvGrpSpPr>
            <a:grpSpLocks noChangeAspect="1"/>
          </p:cNvGrpSpPr>
          <p:nvPr/>
        </p:nvGrpSpPr>
        <p:grpSpPr>
          <a:xfrm>
            <a:off x="4580744" y="3810628"/>
            <a:ext cx="333339" cy="332345"/>
            <a:chOff x="2138511" y="2464802"/>
            <a:chExt cx="354012" cy="352956"/>
          </a:xfrm>
          <a:solidFill>
            <a:srgbClr val="195269"/>
          </a:solidFill>
        </p:grpSpPr>
        <p:sp>
          <p:nvSpPr>
            <p:cNvPr id="16" name="Oval 5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55"/>
          <p:cNvGrpSpPr>
            <a:grpSpLocks noChangeAspect="1"/>
          </p:cNvGrpSpPr>
          <p:nvPr/>
        </p:nvGrpSpPr>
        <p:grpSpPr>
          <a:xfrm>
            <a:off x="5106573" y="5270035"/>
            <a:ext cx="363643" cy="362558"/>
            <a:chOff x="2138511" y="2464802"/>
            <a:chExt cx="354012" cy="352956"/>
          </a:xfrm>
          <a:solidFill>
            <a:schemeClr val="bg1">
              <a:lumMod val="50000"/>
            </a:schemeClr>
          </a:solidFill>
        </p:grpSpPr>
        <p:sp>
          <p:nvSpPr>
            <p:cNvPr id="19" name="Oval 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58"/>
          <p:cNvGrpSpPr>
            <a:grpSpLocks noChangeAspect="1"/>
          </p:cNvGrpSpPr>
          <p:nvPr/>
        </p:nvGrpSpPr>
        <p:grpSpPr>
          <a:xfrm>
            <a:off x="6563605" y="2062890"/>
            <a:ext cx="393947" cy="392771"/>
            <a:chOff x="2138511" y="2464802"/>
            <a:chExt cx="354012" cy="352956"/>
          </a:xfrm>
          <a:solidFill>
            <a:srgbClr val="388BA5"/>
          </a:solidFill>
        </p:grpSpPr>
        <p:sp>
          <p:nvSpPr>
            <p:cNvPr id="22" name="Oval 5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61"/>
          <p:cNvGrpSpPr>
            <a:grpSpLocks noChangeAspect="1"/>
          </p:cNvGrpSpPr>
          <p:nvPr/>
        </p:nvGrpSpPr>
        <p:grpSpPr>
          <a:xfrm>
            <a:off x="7026062" y="3868208"/>
            <a:ext cx="424250" cy="422984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25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09381" y="1848825"/>
            <a:ext cx="2149777" cy="1491608"/>
            <a:chOff x="865087" y="2198831"/>
            <a:chExt cx="2149777" cy="1491608"/>
          </a:xfrm>
        </p:grpSpPr>
        <p:sp>
          <p:nvSpPr>
            <p:cNvPr id="28" name="Freeform 70"/>
            <p:cNvSpPr>
              <a:spLocks noChangeArrowheads="1"/>
            </p:cNvSpPr>
            <p:nvPr/>
          </p:nvSpPr>
          <p:spPr bwMode="auto">
            <a:xfrm>
              <a:off x="1723944" y="2198831"/>
              <a:ext cx="426574" cy="381196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117"/>
            <p:cNvSpPr txBox="1"/>
            <p:nvPr/>
          </p:nvSpPr>
          <p:spPr>
            <a:xfrm>
              <a:off x="865087" y="2674776"/>
              <a:ext cx="2149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公司</a:t>
              </a:r>
              <a:r>
                <a: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收入税可以视为摩擦的一种形式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77712" y="414436"/>
            <a:ext cx="2149777" cy="1423538"/>
            <a:chOff x="3154686" y="2266901"/>
            <a:chExt cx="2149777" cy="1423538"/>
          </a:xfrm>
        </p:grpSpPr>
        <p:sp>
          <p:nvSpPr>
            <p:cNvPr id="33" name="Freeform 51"/>
            <p:cNvSpPr>
              <a:spLocks noChangeArrowheads="1"/>
            </p:cNvSpPr>
            <p:nvPr/>
          </p:nvSpPr>
          <p:spPr bwMode="auto">
            <a:xfrm>
              <a:off x="4026450" y="2266901"/>
              <a:ext cx="396324" cy="245056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122"/>
            <p:cNvSpPr txBox="1"/>
            <p:nvPr/>
          </p:nvSpPr>
          <p:spPr>
            <a:xfrm>
              <a:off x="3154686" y="2674776"/>
              <a:ext cx="2149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信息</a:t>
              </a:r>
              <a:r>
                <a: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不对称的一种形式归因于管理权的代理成本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8423" y="4191178"/>
            <a:ext cx="2149777" cy="1503161"/>
            <a:chOff x="998026" y="4563646"/>
            <a:chExt cx="2149777" cy="1503161"/>
          </a:xfrm>
        </p:grpSpPr>
        <p:sp>
          <p:nvSpPr>
            <p:cNvPr id="38" name="Freeform 47"/>
            <p:cNvSpPr>
              <a:spLocks noChangeArrowheads="1"/>
            </p:cNvSpPr>
            <p:nvPr/>
          </p:nvSpPr>
          <p:spPr bwMode="auto">
            <a:xfrm>
              <a:off x="1875706" y="4563646"/>
              <a:ext cx="423550" cy="372118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125"/>
            <p:cNvSpPr txBox="1"/>
            <p:nvPr/>
          </p:nvSpPr>
          <p:spPr>
            <a:xfrm>
              <a:off x="998026" y="5051144"/>
              <a:ext cx="21497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对冲避免金融困境成本，可增加价值。</a:t>
              </a:r>
              <a:endParaRPr lang="zh-CN" altLang="en-US" sz="2000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82663" y="4721073"/>
            <a:ext cx="2149777" cy="1823040"/>
            <a:chOff x="7053494" y="4551543"/>
            <a:chExt cx="2149777" cy="1823040"/>
          </a:xfrm>
        </p:grpSpPr>
        <p:sp>
          <p:nvSpPr>
            <p:cNvPr id="43" name="Freeform 123"/>
            <p:cNvSpPr>
              <a:spLocks noChangeArrowheads="1"/>
            </p:cNvSpPr>
            <p:nvPr/>
          </p:nvSpPr>
          <p:spPr bwMode="auto">
            <a:xfrm>
              <a:off x="7934761" y="4551543"/>
              <a:ext cx="387246" cy="396322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128"/>
            <p:cNvSpPr txBox="1"/>
            <p:nvPr/>
          </p:nvSpPr>
          <p:spPr>
            <a:xfrm>
              <a:off x="7053494" y="5051144"/>
              <a:ext cx="21497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当外部融资成本比内部保证基金高的时候也会产生其他金融摩擦。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58045" y="3342778"/>
            <a:ext cx="2149777" cy="2129304"/>
            <a:chOff x="9190625" y="4553056"/>
            <a:chExt cx="2149777" cy="2129304"/>
          </a:xfrm>
        </p:grpSpPr>
        <p:sp>
          <p:nvSpPr>
            <p:cNvPr id="48" name="Freeform 29"/>
            <p:cNvSpPr>
              <a:spLocks noChangeArrowheads="1"/>
            </p:cNvSpPr>
            <p:nvPr/>
          </p:nvSpPr>
          <p:spPr bwMode="auto">
            <a:xfrm>
              <a:off x="10074915" y="4553056"/>
              <a:ext cx="381196" cy="39329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131"/>
            <p:cNvSpPr txBox="1"/>
            <p:nvPr/>
          </p:nvSpPr>
          <p:spPr>
            <a:xfrm>
              <a:off x="9190625" y="5051144"/>
              <a:ext cx="214977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1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信息</a:t>
              </a:r>
              <a:r>
                <a: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不对称的另一种形式是由大股东具有决定公司业务的权力引起的</a:t>
              </a:r>
            </a:p>
          </p:txBody>
        </p:sp>
      </p:grpSp>
      <p:sp>
        <p:nvSpPr>
          <p:cNvPr id="52" name="文本框 4"/>
          <p:cNvSpPr txBox="1"/>
          <p:nvPr/>
        </p:nvSpPr>
        <p:spPr>
          <a:xfrm>
            <a:off x="141658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与风险管理相关的理论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49"/>
          <p:cNvSpPr txBox="1"/>
          <p:nvPr/>
        </p:nvSpPr>
        <p:spPr>
          <a:xfrm>
            <a:off x="330076" y="91047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388BA5"/>
                </a:solidFill>
                <a:cs typeface="+mn-ea"/>
                <a:sym typeface="+mn-lt"/>
              </a:rPr>
              <a:t>5.2</a:t>
            </a:r>
            <a:endParaRPr lang="zh-CN" altLang="en-US" sz="4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7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1.7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732143"/>
            <a:ext cx="5685364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在完美市场中，风险经理旨在降低公司多元化风险的目的将会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(a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只要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风险管理的成本合理就可以使公司对股东更具有吸引力。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(b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通过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降低股权成本来增加公司价值。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(c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只要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风险管理成本为正就会降低公司价值。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(d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对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公司价值没有作用。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5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风险管理的评估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5616" y="3977444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4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5705617" y="995136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1.8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628630" y="1617843"/>
            <a:ext cx="5685364" cy="489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通过降低金融困境和破产的风险，公司使用衍生品合约来对冲其现金流的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不确定性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将会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(a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降低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公司价值，因为衍生品交易会产生交易成本。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(b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增加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公司价值，因为投资者无法自己对冲这些风险。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(c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对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公司价值没有作用，因为投资者可以用更低的成本来分散风险。</a:t>
            </a:r>
          </a:p>
          <a:p>
            <a:pPr>
              <a:lnSpc>
                <a:spcPct val="130000"/>
              </a:lnSpc>
            </a:pPr>
            <a:r>
              <a:rPr lang="en-US" altLang="zh-CN" sz="2200" spc="130" dirty="0">
                <a:solidFill>
                  <a:srgbClr val="388BA5"/>
                </a:solidFill>
                <a:cs typeface="+mn-ea"/>
                <a:sym typeface="+mn-lt"/>
              </a:rPr>
              <a:t>(d</a:t>
            </a:r>
            <a:r>
              <a:rPr lang="en-US" altLang="zh-CN" sz="2200" spc="130" dirty="0" smtClean="0">
                <a:solidFill>
                  <a:srgbClr val="388BA5"/>
                </a:solidFill>
                <a:cs typeface="+mn-ea"/>
                <a:sym typeface="+mn-lt"/>
              </a:rPr>
              <a:t>)</a:t>
            </a:r>
            <a:r>
              <a:rPr lang="zh-CN" altLang="en-US" sz="2200" spc="130" dirty="0" smtClean="0">
                <a:solidFill>
                  <a:srgbClr val="388BA5"/>
                </a:solidFill>
                <a:cs typeface="+mn-ea"/>
                <a:sym typeface="+mn-lt"/>
              </a:rPr>
              <a:t>对</a:t>
            </a:r>
            <a:r>
              <a:rPr lang="zh-CN" altLang="en-US" sz="2200" spc="130" dirty="0">
                <a:solidFill>
                  <a:srgbClr val="388BA5"/>
                </a:solidFill>
                <a:cs typeface="+mn-ea"/>
                <a:sym typeface="+mn-lt"/>
              </a:rPr>
              <a:t>公司价值没有作用，因为只有系统风险可以用衍生品进行对冲。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5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7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风险管理的评估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6236" y="3931239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9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SIX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8493" y="2957002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重要</a:t>
            </a:r>
            <a:r>
              <a: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公式</a:t>
            </a:r>
          </a:p>
        </p:txBody>
      </p:sp>
    </p:spTree>
    <p:extLst>
      <p:ext uri="{BB962C8B-B14F-4D97-AF65-F5344CB8AC3E}">
        <p14:creationId xmlns:p14="http://schemas.microsoft.com/office/powerpoint/2010/main" val="2981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8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6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3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重要公式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5423" y="1390650"/>
                <a:ext cx="8026414" cy="4350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 smtClean="0"/>
                  <a:t>绝对风险</a:t>
                </a:r>
                <a:r>
                  <a:rPr lang="zh-CN" altLang="en-US" sz="2400" dirty="0"/>
                  <a:t>：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/>
                      </a:rPr>
                      <m:t>𝜎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sz="2400" i="0" dirty="0">
                        <a:latin typeface="Cambria Math"/>
                      </a:rPr>
                      <m:t>Δ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)=</m:t>
                    </m:r>
                    <m:r>
                      <a:rPr lang="zh-CN" altLang="en-US" sz="2400" i="1" dirty="0">
                        <a:latin typeface="Cambria Math"/>
                      </a:rPr>
                      <m:t>𝜎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CN" sz="2400" i="0" dirty="0">
                        <a:latin typeface="Cambria Math"/>
                      </a:rPr>
                      <m:t>Δ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/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) </m:t>
                    </m:r>
                    <m:r>
                      <a:rPr lang="en-US" altLang="zh-CN" sz="2400" i="1" dirty="0">
                        <a:latin typeface="Cambria Math"/>
                      </a:rPr>
                      <m:t>𝑋𝑃</m:t>
                    </m:r>
                    <m:r>
                      <a:rPr lang="en-US" altLang="zh-CN" sz="2400" i="1" dirty="0">
                        <a:latin typeface="Cambria Math"/>
                      </a:rPr>
                      <m:t>=</m:t>
                    </m:r>
                    <m:r>
                      <a:rPr lang="zh-CN" altLang="en-US" sz="2400" i="1" dirty="0">
                        <a:latin typeface="Cambria Math"/>
                      </a:rPr>
                      <m:t>𝜎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a:rPr lang="en-US" altLang="zh-CN" sz="2400" i="1" dirty="0">
                        <a:latin typeface="Cambria Math"/>
                      </a:rPr>
                      <m:t>𝑅𝑃</m:t>
                    </m:r>
                    <m:r>
                      <a:rPr lang="en-US" altLang="zh-CN" sz="2400" i="1" dirty="0">
                        <a:latin typeface="Cambria Math"/>
                      </a:rPr>
                      <m:t>)</m:t>
                    </m:r>
                    <m:r>
                      <a:rPr lang="en-US" altLang="zh-CN" sz="2400" i="1" dirty="0">
                        <a:latin typeface="Cambria Math"/>
                      </a:rPr>
                      <m:t>𝑋𝑃</m:t>
                    </m:r>
                    <m:r>
                      <a:rPr lang="en-US" altLang="zh-CN" sz="2400" i="1" dirty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 err="1" smtClean="0"/>
                  <a:t>相对风险</a:t>
                </a:r>
                <a:r>
                  <a:rPr lang="zh-CN" altLang="en-US" sz="2400" dirty="0"/>
                  <a:t>：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/>
                      </a:rPr>
                      <m:t>𝜎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a:rPr lang="en-US" altLang="zh-CN" sz="2400" i="1" dirty="0">
                        <a:latin typeface="Cambria Math"/>
                      </a:rPr>
                      <m:t>𝑒</m:t>
                    </m:r>
                    <m:r>
                      <a:rPr lang="en-US" altLang="zh-CN" sz="2400" i="1" dirty="0">
                        <a:latin typeface="Cambria Math"/>
                      </a:rPr>
                      <m:t>)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=[</m:t>
                    </m:r>
                    <m:r>
                      <a:rPr lang="zh-CN" altLang="en-US" sz="2400" i="1" dirty="0">
                        <a:latin typeface="Cambria Math"/>
                      </a:rPr>
                      <m:t>𝜎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a:rPr lang="en-US" altLang="zh-CN" sz="2400" i="1" dirty="0">
                        <a:latin typeface="Cambria Math"/>
                      </a:rPr>
                      <m:t>𝑅𝑃</m:t>
                    </m:r>
                    <m:r>
                      <a:rPr lang="en-US" altLang="zh-CN" sz="2400" i="1" dirty="0">
                        <a:latin typeface="Cambria Math"/>
                      </a:rPr>
                      <m:t>−</m:t>
                    </m:r>
                    <m:r>
                      <a:rPr lang="en-US" altLang="zh-CN" sz="2400" i="1" dirty="0">
                        <a:latin typeface="Cambria Math"/>
                      </a:rPr>
                      <m:t>𝑅𝐵</m:t>
                    </m:r>
                    <m:r>
                      <a:rPr lang="en-US" altLang="zh-CN" sz="2400" i="1" dirty="0">
                        <a:latin typeface="Cambria Math"/>
                      </a:rPr>
                      <m:t>)]</m:t>
                    </m:r>
                    <m:r>
                      <a:rPr lang="en-US" altLang="zh-CN" sz="2400" i="1" dirty="0">
                        <a:latin typeface="Cambria Math"/>
                      </a:rPr>
                      <m:t>𝑋𝑃</m:t>
                    </m:r>
                    <m:r>
                      <a:rPr lang="en-US" altLang="zh-CN" sz="2400" i="1" dirty="0">
                        <a:latin typeface="Cambria Math"/>
                      </a:rPr>
                      <m:t>=</m:t>
                    </m:r>
                    <m:r>
                      <a:rPr lang="zh-CN" altLang="en-US" sz="2400" i="1" dirty="0">
                        <a:latin typeface="Cambria Math"/>
                      </a:rPr>
                      <m:t>𝜔</m:t>
                    </m:r>
                    <m:r>
                      <a:rPr lang="en-US" altLang="zh-CN" sz="2400" i="1" dirty="0">
                        <a:latin typeface="Cambria Math"/>
                      </a:rPr>
                      <m:t>𝑋𝑃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 smtClean="0"/>
                  <a:t>追踪误差波动率</a:t>
                </a:r>
                <a:r>
                  <a:rPr lang="en-US" altLang="zh-CN" sz="2400" dirty="0"/>
                  <a:t>(TEV)：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−2</m:t>
                    </m:r>
                    <m:r>
                      <a:rPr lang="en-US" altLang="zh-CN" sz="2400" i="1">
                        <a:latin typeface="Cambria Math"/>
                      </a:rPr>
                      <m:t>𝜌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夏普比率</a:t>
                </a:r>
                <a:r>
                  <a:rPr lang="en-US" altLang="zh-CN" sz="2400" dirty="0"/>
                  <a:t>(SR</a:t>
                </a:r>
                <a:r>
                  <a:rPr lang="en-US" altLang="zh-CN" sz="2400" dirty="0" smtClean="0"/>
                  <a:t>)：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𝑆𝑅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[</m:t>
                        </m:r>
                        <m:r>
                          <a:rPr lang="en-US" altLang="zh-CN" sz="2400" i="1">
                            <a:latin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信息比率</a:t>
                </a:r>
                <a:r>
                  <a:rPr lang="en-US" altLang="zh-CN" sz="2400" dirty="0"/>
                  <a:t>(IR</a:t>
                </a:r>
                <a:r>
                  <a:rPr lang="en-US" altLang="zh-CN" sz="2400" dirty="0" smtClean="0"/>
                  <a:t>)：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𝐼𝑅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[</m:t>
                        </m:r>
                        <m:r>
                          <a:rPr lang="en-US" altLang="zh-CN" sz="2400" i="1">
                            <a:latin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特雷诺比率</a:t>
                </a:r>
                <a:r>
                  <a:rPr lang="en-US" altLang="zh-CN" sz="2400" dirty="0"/>
                  <a:t>(TR</a:t>
                </a:r>
                <a:r>
                  <a:rPr lang="en-US" altLang="zh-CN" sz="2400" dirty="0" smtClean="0"/>
                  <a:t>)：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TR</m:t>
                    </m:r>
                    <m:r>
                      <a:rPr lang="en-US" altLang="zh-CN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𝜇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)]−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多因子模型</a:t>
                </a:r>
                <a:r>
                  <a:rPr lang="en-US" altLang="zh-CN" sz="2400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𝑖𝐾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CAPM期望收益率</a:t>
                </a:r>
                <a:r>
                  <a:rPr lang="en-US" altLang="zh-CN" sz="2400" dirty="0" smtClean="0"/>
                  <a:t>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]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err="1"/>
                  <a:t>APT期望收益率</a:t>
                </a:r>
                <a:r>
                  <a:rPr lang="en-US" altLang="zh-CN" sz="2400" dirty="0"/>
                  <a:t>：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E</m:t>
                    </m:r>
                    <m:r>
                      <a:rPr lang="en-US" altLang="zh-CN" sz="240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23" y="1390650"/>
                <a:ext cx="8026414" cy="4350422"/>
              </a:xfrm>
              <a:prstGeom prst="rect">
                <a:avLst/>
              </a:prstGeom>
              <a:blipFill rotWithShape="1">
                <a:blip r:embed="rId2"/>
                <a:stretch>
                  <a:fillRect l="-1215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5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/>
          <p:nvPr/>
        </p:nvSpPr>
        <p:spPr>
          <a:xfrm>
            <a:off x="2309823" y="1692319"/>
            <a:ext cx="8323991" cy="1755941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直角三角形 2"/>
          <p:cNvSpPr/>
          <p:nvPr/>
        </p:nvSpPr>
        <p:spPr>
          <a:xfrm rot="17117050" flipH="1">
            <a:off x="2562389" y="2315722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465399" y="1407810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2309823" y="3903256"/>
            <a:ext cx="8323991" cy="1722159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直角三角形 2"/>
          <p:cNvSpPr/>
          <p:nvPr/>
        </p:nvSpPr>
        <p:spPr>
          <a:xfrm rot="17117050" flipH="1">
            <a:off x="2562389" y="4492877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465399" y="3584965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53021" y="1755489"/>
                <a:ext cx="664551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绝对风险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en-US" altLang="zh-CN" sz="1600" spc="13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absoluterisk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以与投资初始价值相关的差额形式进行度量。它可以用美元形式描述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或者其他相关基础货币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。我们用标准差作为风险度量并且定义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zh-CN" altLang="en-US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为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初始投资组合的价值，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r>
                  <a:rPr lang="en-US" altLang="zh-CN" sz="1600" spc="130" baseline="-25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zh-CN" altLang="en-US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为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收益率。绝对风险的美元形式为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pc="130" dirty="0" smtClean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𝜎</m:t>
                    </m:r>
                  </m:oMath>
                </a14:m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(ΔP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)=</a:t>
                </a:r>
                <a14:m>
                  <m:oMath xmlns:m="http://schemas.openxmlformats.org/officeDocument/2006/math">
                    <m:r>
                      <a:rPr lang="zh-CN" altLang="en-US" sz="1600" i="1" spc="130" dirty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𝜎</m:t>
                    </m:r>
                  </m:oMath>
                </a14:m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(ΔP/P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 X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=</a:t>
                </a:r>
                <a14:m>
                  <m:oMath xmlns:m="http://schemas.openxmlformats.org/officeDocument/2006/math">
                    <m:r>
                      <a:rPr lang="zh-CN" altLang="en-US" sz="1600" i="1" spc="130" dirty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𝜎</m:t>
                    </m:r>
                  </m:oMath>
                </a14:m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r>
                  <a:rPr lang="en-US" altLang="zh-CN" sz="1600" spc="130" baseline="-25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)XP  </a:t>
                </a:r>
                <a:endParaRPr lang="zh-CN" altLang="en-US" sz="1600" spc="1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21" y="1755489"/>
                <a:ext cx="6645515" cy="1692771"/>
              </a:xfrm>
              <a:prstGeom prst="rect">
                <a:avLst/>
              </a:prstGeom>
              <a:blipFill rotWithShape="1">
                <a:blip r:embed="rId3"/>
                <a:stretch>
                  <a:fillRect l="-458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1769444" y="1897553"/>
            <a:ext cx="17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50" dirty="0" smtClean="0">
                <a:solidFill>
                  <a:schemeClr val="bg1"/>
                </a:solidFill>
                <a:cs typeface="+mn-ea"/>
                <a:sym typeface="+mn-lt"/>
              </a:rPr>
              <a:t>绝对风险</a:t>
            </a:r>
            <a:endParaRPr lang="zh-CN" altLang="en-US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953022" y="3982177"/>
                <a:ext cx="664551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相对风险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en-US" altLang="zh-CN" sz="1600" spc="13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relativerisk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以与基准指数相关的形式进行度量，它反映了主动投资的风险。定义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为基准收益率，偏差</a:t>
                </a:r>
                <a:r>
                  <a:rPr lang="zh-CN" altLang="en-US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spc="130" dirty="0" smtClean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e</m:t>
                    </m:r>
                  </m:oMath>
                </a14:m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=R</a:t>
                </a:r>
                <a:r>
                  <a:rPr lang="en-US" altLang="zh-CN" sz="1600" spc="130" baseline="-25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-</a:t>
                </a:r>
                <a:r>
                  <a:rPr lang="en-US" altLang="zh-CN" sz="1600" spc="130" dirty="0" err="1" smtClean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r>
                  <a:rPr lang="en-US" altLang="zh-CN" sz="1600" spc="130" baseline="-25000" dirty="0" err="1" smtClean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，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也被称为追踪误差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en-US" altLang="zh-CN" sz="1600" spc="13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trackingerror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。用美元形式表示就是</a:t>
                </a:r>
                <a:r>
                  <a:rPr lang="en-US" altLang="zh-CN" sz="1600" spc="13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eXP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。</a:t>
                </a:r>
                <a14:m>
                  <m:oMath xmlns:m="http://schemas.openxmlformats.org/officeDocument/2006/math">
                    <m:r>
                      <a:rPr lang="zh-CN" altLang="en-US" sz="1600" i="1" spc="130" dirty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𝜔</m:t>
                    </m:r>
                  </m:oMath>
                </a14:m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称为追踪误差波动率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(tracking error </a:t>
                </a:r>
                <a:r>
                  <a:rPr lang="en-US" altLang="zh-CN" sz="1600" spc="13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volatility,TEV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)</a:t>
                </a:r>
                <a:r>
                  <a:rPr lang="zh-CN" altLang="en-US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。相对</a:t>
                </a:r>
                <a:r>
                  <a:rPr lang="zh-CN" altLang="en-US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风险为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pc="130" dirty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𝜎</m:t>
                    </m:r>
                  </m:oMath>
                </a14:m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(e)P</a:t>
                </a:r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=[</a:t>
                </a:r>
                <a14:m>
                  <m:oMath xmlns:m="http://schemas.openxmlformats.org/officeDocument/2006/math">
                    <m:r>
                      <a:rPr lang="zh-CN" altLang="en-US" sz="1600" i="1" spc="130" dirty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𝜎</m:t>
                    </m:r>
                  </m:oMath>
                </a14:m>
                <a:r>
                  <a:rPr lang="en-US" altLang="zh-CN" sz="1600" spc="130" dirty="0">
                    <a:solidFill>
                      <a:schemeClr val="bg1"/>
                    </a:solidFill>
                    <a:cs typeface="+mn-ea"/>
                    <a:sym typeface="+mn-lt"/>
                  </a:rPr>
                  <a:t>(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R</a:t>
                </a:r>
                <a:r>
                  <a:rPr lang="en-US" altLang="zh-CN" sz="1600" spc="130" baseline="-25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-R</a:t>
                </a:r>
                <a:r>
                  <a:rPr lang="en-US" altLang="zh-CN" sz="1600" spc="130" baseline="-25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)]XP=</a:t>
                </a:r>
                <a14:m>
                  <m:oMath xmlns:m="http://schemas.openxmlformats.org/officeDocument/2006/math">
                    <m:r>
                      <a:rPr lang="zh-CN" altLang="en-US" sz="1600" i="1" spc="130" dirty="0" smtClean="0">
                        <a:solidFill>
                          <a:schemeClr val="bg1"/>
                        </a:solidFill>
                        <a:latin typeface="Cambria Math"/>
                        <a:cs typeface="+mn-ea"/>
                        <a:sym typeface="+mn-lt"/>
                      </a:rPr>
                      <m:t>𝜔</m:t>
                    </m:r>
                  </m:oMath>
                </a14:m>
                <a:r>
                  <a:rPr lang="en-US" altLang="zh-CN" sz="1600" spc="13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XP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22" y="3982177"/>
                <a:ext cx="6645514" cy="1692771"/>
              </a:xfrm>
              <a:prstGeom prst="rect">
                <a:avLst/>
              </a:prstGeom>
              <a:blipFill rotWithShape="1">
                <a:blip r:embed="rId4"/>
                <a:stretch>
                  <a:fillRect l="-458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1769444" y="4104642"/>
            <a:ext cx="17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50" dirty="0" smtClean="0">
                <a:solidFill>
                  <a:schemeClr val="bg1"/>
                </a:solidFill>
                <a:cs typeface="+mn-ea"/>
                <a:sym typeface="+mn-lt"/>
              </a:rPr>
              <a:t>相对风险</a:t>
            </a:r>
            <a:endParaRPr lang="zh-CN" altLang="en-US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风险度量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4036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925791" y="4530659"/>
            <a:ext cx="2340413" cy="388234"/>
          </a:xfrm>
          <a:prstGeom prst="roundRect">
            <a:avLst>
              <a:gd name="adj" fmla="val 250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主讲人：杨蕾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02245" y="1136764"/>
            <a:ext cx="7987510" cy="2716213"/>
            <a:chOff x="2372522" y="1352664"/>
            <a:chExt cx="7987510" cy="2716213"/>
          </a:xfrm>
          <a:effectLst/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522" y="1352664"/>
              <a:ext cx="2203720" cy="2716213"/>
            </a:xfrm>
            <a:prstGeom prst="rect">
              <a:avLst/>
            </a:prstGeom>
            <a:effectLst/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52" y="1352664"/>
              <a:ext cx="2203720" cy="271621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382" y="1352664"/>
              <a:ext cx="2203720" cy="271621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312" y="1352664"/>
              <a:ext cx="2203720" cy="2716213"/>
            </a:xfrm>
            <a:prstGeom prst="rect">
              <a:avLst/>
            </a:prstGeom>
          </p:spPr>
        </p:pic>
      </p:grpSp>
      <p:sp>
        <p:nvSpPr>
          <p:cNvPr id="40" name="文本框 7"/>
          <p:cNvSpPr txBox="1"/>
          <p:nvPr/>
        </p:nvSpPr>
        <p:spPr bwMode="auto">
          <a:xfrm>
            <a:off x="2439738" y="1640875"/>
            <a:ext cx="1528734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dirty="0">
                <a:solidFill>
                  <a:srgbClr val="388BA5"/>
                </a:solidFill>
                <a:cs typeface="+mn-ea"/>
                <a:sym typeface="+mn-lt"/>
              </a:rPr>
              <a:t>感</a:t>
            </a:r>
          </a:p>
        </p:txBody>
      </p:sp>
      <p:sp>
        <p:nvSpPr>
          <p:cNvPr id="41" name="文本框 7"/>
          <p:cNvSpPr txBox="1"/>
          <p:nvPr/>
        </p:nvSpPr>
        <p:spPr bwMode="auto">
          <a:xfrm>
            <a:off x="4374880" y="1640875"/>
            <a:ext cx="1528734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dirty="0">
                <a:solidFill>
                  <a:srgbClr val="388BA5"/>
                </a:solidFill>
                <a:cs typeface="+mn-ea"/>
                <a:sym typeface="+mn-lt"/>
              </a:rPr>
              <a:t>谢</a:t>
            </a:r>
          </a:p>
        </p:txBody>
      </p:sp>
      <p:sp>
        <p:nvSpPr>
          <p:cNvPr id="42" name="文本框 7"/>
          <p:cNvSpPr txBox="1"/>
          <p:nvPr/>
        </p:nvSpPr>
        <p:spPr bwMode="auto">
          <a:xfrm>
            <a:off x="6302810" y="1640875"/>
            <a:ext cx="1528734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dirty="0" smtClean="0">
                <a:solidFill>
                  <a:srgbClr val="388BA5"/>
                </a:solidFill>
                <a:cs typeface="+mn-ea"/>
                <a:sym typeface="+mn-lt"/>
              </a:rPr>
              <a:t>聆</a:t>
            </a:r>
            <a:endParaRPr lang="zh-CN" altLang="en-US" sz="96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43" name="文本框 7"/>
          <p:cNvSpPr txBox="1"/>
          <p:nvPr/>
        </p:nvSpPr>
        <p:spPr bwMode="auto">
          <a:xfrm>
            <a:off x="8223528" y="1640875"/>
            <a:ext cx="1528734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dirty="0">
                <a:solidFill>
                  <a:srgbClr val="388BA5"/>
                </a:solidFill>
                <a:cs typeface="+mn-ea"/>
                <a:sym typeface="+mn-lt"/>
              </a:rPr>
              <a:t>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6251537" y="1431872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555" b="1" dirty="0">
                <a:cs typeface="+mn-ea"/>
                <a:sym typeface="+mn-lt"/>
              </a:rPr>
              <a:t>例题</a:t>
            </a:r>
            <a:r>
              <a:rPr lang="en-US" altLang="zh-CN" sz="3555" b="1" dirty="0" smtClean="0">
                <a:cs typeface="+mn-ea"/>
                <a:sym typeface="+mn-lt"/>
              </a:rPr>
              <a:t>1.1</a:t>
            </a:r>
            <a:endParaRPr lang="zh-CN" altLang="en-US" sz="3555" b="1" dirty="0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7200" dirty="0" smtClean="0">
                  <a:cs typeface="+mn-ea"/>
                  <a:sym typeface="+mn-lt"/>
                </a:rPr>
                <a:t> ？</a:t>
              </a:r>
              <a:endParaRPr sz="72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251536" y="1939186"/>
            <a:ext cx="4408321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一个投资经理的任务是击败基准收益率，因此风险应该以哪种方式度量</a:t>
            </a: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a)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以相对于初始投资的损失方式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b)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以相对于期望投资组合价值的损失方式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c)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以相对于基准收益率的损失方式</a:t>
            </a:r>
            <a:r>
              <a:rPr lang="zh-CN" altLang="en-US" spc="130" dirty="0" smtClean="0">
                <a:solidFill>
                  <a:srgbClr val="388BA5"/>
                </a:solidFill>
                <a:cs typeface="+mn-ea"/>
                <a:sym typeface="+mn-lt"/>
              </a:rPr>
              <a:t>。</a:t>
            </a:r>
            <a:endParaRPr lang="en-US" altLang="zh-CN" spc="130" dirty="0" smtClean="0">
              <a:solidFill>
                <a:srgbClr val="388BA5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pc="130" dirty="0" smtClean="0">
                <a:solidFill>
                  <a:srgbClr val="388BA5"/>
                </a:solidFill>
                <a:cs typeface="+mn-ea"/>
                <a:sym typeface="+mn-lt"/>
              </a:rPr>
              <a:t>(</a:t>
            </a:r>
            <a:r>
              <a:rPr lang="en-US" altLang="zh-CN" spc="130" dirty="0">
                <a:solidFill>
                  <a:srgbClr val="388BA5"/>
                </a:solidFill>
                <a:cs typeface="+mn-ea"/>
                <a:sym typeface="+mn-lt"/>
              </a:rPr>
              <a:t>d)</a:t>
            </a:r>
            <a:r>
              <a:rPr lang="zh-CN" altLang="en-US" spc="130" dirty="0">
                <a:solidFill>
                  <a:srgbClr val="388BA5"/>
                </a:solidFill>
                <a:cs typeface="+mn-ea"/>
                <a:sym typeface="+mn-lt"/>
              </a:rPr>
              <a:t>以归因于基准收益率的损失方式。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 smtClean="0">
                <a:latin typeface="+mn-lt"/>
                <a:ea typeface="+mn-ea"/>
                <a:cs typeface="+mn-ea"/>
                <a:sym typeface="+mn-lt"/>
              </a:rPr>
              <a:t>风险度量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1536" y="3759789"/>
            <a:ext cx="62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65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1750171" y="2957002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风险管理过程的评估</a:t>
            </a:r>
          </a:p>
        </p:txBody>
      </p:sp>
    </p:spTree>
    <p:extLst>
      <p:ext uri="{BB962C8B-B14F-4D97-AF65-F5344CB8AC3E}">
        <p14:creationId xmlns:p14="http://schemas.microsoft.com/office/powerpoint/2010/main" val="25315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风险管理过程的评估</a:t>
            </a:r>
          </a:p>
        </p:txBody>
      </p:sp>
      <p:sp>
        <p:nvSpPr>
          <p:cNvPr id="11" name="文本框 49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12" name="Picutre 71"/>
          <p:cNvPicPr/>
          <p:nvPr/>
        </p:nvPicPr>
        <p:blipFill>
          <a:blip r:embed="rId2"/>
          <a:stretch/>
        </p:blipFill>
        <p:spPr>
          <a:xfrm>
            <a:off x="1283233" y="1397716"/>
            <a:ext cx="4103253" cy="42336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09630" y="1397716"/>
            <a:ext cx="53060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err="1"/>
              <a:t>风险管理的一个主要作用是估计未来收益和损失的分布</a:t>
            </a:r>
            <a:r>
              <a:rPr lang="en-US" altLang="zh-CN" sz="2200" dirty="0" smtClean="0"/>
              <a:t>。</a:t>
            </a: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2502025905"/>
              </p:ext>
            </p:extLst>
          </p:nvPr>
        </p:nvGraphicFramePr>
        <p:xfrm>
          <a:off x="6040115" y="2539761"/>
          <a:ext cx="5321300" cy="230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7">
            <a:extLst>
              <a:ext uri="{FF2B5EF4-FFF2-40B4-BE49-F238E27FC236}">
                <a16:creationId xmlns="" xmlns:a16="http://schemas.microsoft.com/office/drawing/2014/main" id="{BDB8F812-C88C-4FFC-992A-90F72DC8381C}"/>
              </a:ext>
            </a:extLst>
          </p:cNvPr>
          <p:cNvCxnSpPr>
            <a:cxnSpLocks/>
          </p:cNvCxnSpPr>
          <p:nvPr/>
        </p:nvCxnSpPr>
        <p:spPr>
          <a:xfrm>
            <a:off x="4472076" y="1874828"/>
            <a:ext cx="0" cy="27045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8">
            <a:extLst>
              <a:ext uri="{FF2B5EF4-FFF2-40B4-BE49-F238E27FC236}">
                <a16:creationId xmlns="" xmlns:a16="http://schemas.microsoft.com/office/drawing/2014/main" id="{4B426D7F-3AF1-4832-9407-C014368FD107}"/>
              </a:ext>
            </a:extLst>
          </p:cNvPr>
          <p:cNvCxnSpPr>
            <a:cxnSpLocks/>
          </p:cNvCxnSpPr>
          <p:nvPr/>
        </p:nvCxnSpPr>
        <p:spPr>
          <a:xfrm>
            <a:off x="7580984" y="1874828"/>
            <a:ext cx="0" cy="260774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1 Rectángulo">
            <a:extLst>
              <a:ext uri="{FF2B5EF4-FFF2-40B4-BE49-F238E27FC236}">
                <a16:creationId xmlns="" xmlns:a16="http://schemas.microsoft.com/office/drawing/2014/main" id="{9DFBF36C-EBC5-4C32-B507-E1969E15E60B}"/>
              </a:ext>
            </a:extLst>
          </p:cNvPr>
          <p:cNvSpPr/>
          <p:nvPr/>
        </p:nvSpPr>
        <p:spPr>
          <a:xfrm>
            <a:off x="1726611" y="2134876"/>
            <a:ext cx="2308645" cy="920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已知的已知风险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DFDC725-A3FE-4DD8-BCA0-9E00EF4246F1}"/>
              </a:ext>
            </a:extLst>
          </p:cNvPr>
          <p:cNvSpPr/>
          <p:nvPr/>
        </p:nvSpPr>
        <p:spPr>
          <a:xfrm>
            <a:off x="1551976" y="3293759"/>
            <a:ext cx="257437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可确定并可度量的风险</a:t>
            </a:r>
            <a:endParaRPr lang="zh-CN" altLang="en-US" sz="16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42 Rectángulo">
            <a:extLst>
              <a:ext uri="{FF2B5EF4-FFF2-40B4-BE49-F238E27FC236}">
                <a16:creationId xmlns="" xmlns:a16="http://schemas.microsoft.com/office/drawing/2014/main" id="{C598D67C-BDCA-4F45-A056-1540F83AFB6D}"/>
              </a:ext>
            </a:extLst>
          </p:cNvPr>
          <p:cNvSpPr/>
          <p:nvPr/>
        </p:nvSpPr>
        <p:spPr>
          <a:xfrm>
            <a:off x="4886073" y="1874833"/>
            <a:ext cx="2308646" cy="920494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已知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的未知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风险</a:t>
            </a:r>
            <a:endParaRPr lang="en-US" altLang="zh-CN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CAC4FA0-F617-49C0-A44F-EF9DC50C2441}"/>
              </a:ext>
            </a:extLst>
          </p:cNvPr>
          <p:cNvSpPr/>
          <p:nvPr/>
        </p:nvSpPr>
        <p:spPr>
          <a:xfrm>
            <a:off x="4732614" y="3050834"/>
            <a:ext cx="267812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altLang="zh-CN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1.</a:t>
            </a: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模型</a:t>
            </a:r>
            <a:r>
              <a:rPr lang="zh-CN" altLang="en-US" sz="16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风险</a:t>
            </a:r>
            <a:r>
              <a:rPr lang="en-US" altLang="zh-CN" sz="16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(</a:t>
            </a:r>
            <a:r>
              <a:rPr lang="en-US" altLang="zh-CN" sz="1600" dirty="0" err="1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modelrisk</a:t>
            </a:r>
            <a:r>
              <a:rPr lang="en-US" altLang="zh-CN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)</a:t>
            </a:r>
          </a:p>
          <a:p>
            <a:pPr lvl="0" algn="ctr">
              <a:lnSpc>
                <a:spcPts val="2500"/>
              </a:lnSpc>
              <a:defRPr/>
            </a:pPr>
            <a:endParaRPr lang="en-US" altLang="zh-CN" sz="1600" dirty="0" smtClean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  <a:p>
            <a:pPr lvl="0" algn="ctr">
              <a:lnSpc>
                <a:spcPts val="2500"/>
              </a:lnSpc>
              <a:defRPr/>
            </a:pPr>
            <a:r>
              <a:rPr lang="en-US" altLang="zh-CN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流动性风险</a:t>
            </a:r>
            <a:r>
              <a:rPr lang="en-US" altLang="zh-CN" sz="16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(</a:t>
            </a:r>
            <a:r>
              <a:rPr lang="en-US" altLang="zh-CN" sz="1600" dirty="0" err="1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liquidityrisk</a:t>
            </a:r>
            <a:r>
              <a:rPr lang="en-US" altLang="zh-CN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)</a:t>
            </a: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：</a:t>
            </a:r>
            <a:endParaRPr lang="zh-CN" altLang="en-US" sz="16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8" name="51 Rectángulo">
            <a:extLst>
              <a:ext uri="{FF2B5EF4-FFF2-40B4-BE49-F238E27FC236}">
                <a16:creationId xmlns="" xmlns:a16="http://schemas.microsoft.com/office/drawing/2014/main" id="{32D3DFDB-50BC-4AF0-9B86-6F806246725E}"/>
              </a:ext>
            </a:extLst>
          </p:cNvPr>
          <p:cNvSpPr/>
          <p:nvPr/>
        </p:nvSpPr>
        <p:spPr>
          <a:xfrm>
            <a:off x="7980069" y="2130341"/>
            <a:ext cx="2310191" cy="9204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未知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的未知风险</a:t>
            </a:r>
            <a:endParaRPr lang="en-US" altLang="zh-CN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91F6E22-D249-4D10-9F16-3922C53CEEBC}"/>
              </a:ext>
            </a:extLst>
          </p:cNvPr>
          <p:cNvSpPr/>
          <p:nvPr/>
        </p:nvSpPr>
        <p:spPr>
          <a:xfrm>
            <a:off x="7859696" y="3289223"/>
            <a:ext cx="257437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监管风险</a:t>
            </a:r>
            <a:endParaRPr lang="en-US" altLang="zh-CN" sz="1600" dirty="0" smtClean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</a:pP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结构性风险</a:t>
            </a:r>
            <a:endParaRPr lang="en-US" altLang="zh-CN" sz="1600" dirty="0" smtClean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</a:pP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网络风险</a:t>
            </a:r>
            <a:endParaRPr lang="en-US" altLang="zh-CN" sz="1600" dirty="0" smtClean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  <a:p>
            <a:pPr algn="ctr">
              <a:lnSpc>
                <a:spcPts val="2500"/>
              </a:lnSpc>
            </a:pPr>
            <a:r>
              <a:rPr lang="zh-CN" altLang="en-US" sz="1600" dirty="0" smtClean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流动性风险</a:t>
            </a:r>
            <a:endParaRPr lang="zh-CN" altLang="en-US" sz="16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风险管理过程的评估</a:t>
            </a:r>
          </a:p>
        </p:txBody>
      </p:sp>
      <p:sp>
        <p:nvSpPr>
          <p:cNvPr id="11" name="文本框 49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7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8"/>
          <p:cNvGrpSpPr/>
          <p:nvPr/>
        </p:nvGrpSpPr>
        <p:grpSpPr>
          <a:xfrm>
            <a:off x="1830997" y="1732549"/>
            <a:ext cx="3891587" cy="1942084"/>
            <a:chOff x="1728282" y="2057398"/>
            <a:chExt cx="3968710" cy="1979962"/>
          </a:xfrm>
        </p:grpSpPr>
        <p:grpSp>
          <p:nvGrpSpPr>
            <p:cNvPr id="11" name="组合 9"/>
            <p:cNvGrpSpPr/>
            <p:nvPr/>
          </p:nvGrpSpPr>
          <p:grpSpPr>
            <a:xfrm>
              <a:off x="1728282" y="2057398"/>
              <a:ext cx="3968710" cy="1979962"/>
              <a:chOff x="1728282" y="2057398"/>
              <a:chExt cx="3968710" cy="1979962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1728282" y="3144743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388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五边形 14"/>
              <p:cNvSpPr/>
              <p:nvPr/>
            </p:nvSpPr>
            <p:spPr>
              <a:xfrm rot="16200000">
                <a:off x="4707012" y="2154762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48"/>
            <p:cNvSpPr>
              <a:spLocks noEditPoints="1"/>
            </p:cNvSpPr>
            <p:nvPr/>
          </p:nvSpPr>
          <p:spPr bwMode="auto">
            <a:xfrm>
              <a:off x="5025633" y="2426673"/>
              <a:ext cx="450099" cy="43083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2020981" y="339099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01</a:t>
              </a:r>
            </a:p>
          </p:txBody>
        </p:sp>
      </p:grpSp>
      <p:grpSp>
        <p:nvGrpSpPr>
          <p:cNvPr id="16" name="组合 14"/>
          <p:cNvGrpSpPr/>
          <p:nvPr/>
        </p:nvGrpSpPr>
        <p:grpSpPr>
          <a:xfrm>
            <a:off x="1830997" y="3905686"/>
            <a:ext cx="3891587" cy="1942083"/>
            <a:chOff x="1728281" y="4272919"/>
            <a:chExt cx="3968710" cy="1979961"/>
          </a:xfrm>
        </p:grpSpPr>
        <p:grpSp>
          <p:nvGrpSpPr>
            <p:cNvPr id="17" name="组合 15"/>
            <p:cNvGrpSpPr/>
            <p:nvPr/>
          </p:nvGrpSpPr>
          <p:grpSpPr>
            <a:xfrm>
              <a:off x="1728281" y="4272919"/>
              <a:ext cx="3968710" cy="1979961"/>
              <a:chOff x="1728281" y="4272919"/>
              <a:chExt cx="3968710" cy="1979961"/>
            </a:xfrm>
          </p:grpSpPr>
          <p:sp>
            <p:nvSpPr>
              <p:cNvPr id="20" name="任意多边形 19"/>
              <p:cNvSpPr/>
              <p:nvPr/>
            </p:nvSpPr>
            <p:spPr>
              <a:xfrm flipV="1">
                <a:off x="1728281" y="4272919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五边形 20"/>
              <p:cNvSpPr/>
              <p:nvPr/>
            </p:nvSpPr>
            <p:spPr>
              <a:xfrm rot="5400000" flipV="1">
                <a:off x="4707011" y="5262900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5BAAA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995592" y="5475422"/>
              <a:ext cx="510180" cy="406852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020980" y="454550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03</a:t>
              </a:r>
            </a:p>
          </p:txBody>
        </p:sp>
      </p:grpSp>
      <p:grpSp>
        <p:nvGrpSpPr>
          <p:cNvPr id="22" name="组合 20"/>
          <p:cNvGrpSpPr/>
          <p:nvPr/>
        </p:nvGrpSpPr>
        <p:grpSpPr>
          <a:xfrm>
            <a:off x="6467683" y="1732549"/>
            <a:ext cx="3891587" cy="1942084"/>
            <a:chOff x="6456858" y="2057398"/>
            <a:chExt cx="3968710" cy="1979962"/>
          </a:xfrm>
        </p:grpSpPr>
        <p:grpSp>
          <p:nvGrpSpPr>
            <p:cNvPr id="23" name="组合 25"/>
            <p:cNvGrpSpPr/>
            <p:nvPr/>
          </p:nvGrpSpPr>
          <p:grpSpPr>
            <a:xfrm>
              <a:off x="6456858" y="2057398"/>
              <a:ext cx="3968710" cy="1979962"/>
              <a:chOff x="6456858" y="2057398"/>
              <a:chExt cx="3968710" cy="1979962"/>
            </a:xfrm>
          </p:grpSpPr>
          <p:sp>
            <p:nvSpPr>
              <p:cNvPr id="26" name="任意多边形 25"/>
              <p:cNvSpPr/>
              <p:nvPr/>
            </p:nvSpPr>
            <p:spPr>
              <a:xfrm rot="10800000" flipV="1">
                <a:off x="6456858" y="3144743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五边形 26"/>
              <p:cNvSpPr/>
              <p:nvPr/>
            </p:nvSpPr>
            <p:spPr>
              <a:xfrm rot="16200000" flipV="1">
                <a:off x="6359494" y="2154762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6767113" y="2443819"/>
              <a:ext cx="377431" cy="39654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129213" y="339099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02</a:t>
              </a:r>
            </a:p>
          </p:txBody>
        </p:sp>
      </p:grpSp>
      <p:grpSp>
        <p:nvGrpSpPr>
          <p:cNvPr id="28" name="组合 30"/>
          <p:cNvGrpSpPr/>
          <p:nvPr/>
        </p:nvGrpSpPr>
        <p:grpSpPr>
          <a:xfrm>
            <a:off x="6467684" y="3905685"/>
            <a:ext cx="3891587" cy="1942083"/>
            <a:chOff x="6456859" y="4272918"/>
            <a:chExt cx="3968710" cy="1979961"/>
          </a:xfrm>
        </p:grpSpPr>
        <p:grpSp>
          <p:nvGrpSpPr>
            <p:cNvPr id="29" name="组合 31"/>
            <p:cNvGrpSpPr/>
            <p:nvPr/>
          </p:nvGrpSpPr>
          <p:grpSpPr>
            <a:xfrm>
              <a:off x="6456859" y="4272918"/>
              <a:ext cx="3968710" cy="1979961"/>
              <a:chOff x="6456859" y="4272918"/>
              <a:chExt cx="3968710" cy="1979961"/>
            </a:xfrm>
          </p:grpSpPr>
          <p:sp>
            <p:nvSpPr>
              <p:cNvPr id="32" name="任意多边形 31"/>
              <p:cNvSpPr/>
              <p:nvPr/>
            </p:nvSpPr>
            <p:spPr>
              <a:xfrm rot="10800000">
                <a:off x="6456859" y="4272918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五边形 32"/>
              <p:cNvSpPr/>
              <p:nvPr/>
            </p:nvSpPr>
            <p:spPr>
              <a:xfrm rot="5400000">
                <a:off x="6359495" y="5262899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chemeClr val="bg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6782443" y="5404335"/>
              <a:ext cx="346769" cy="43608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7158442" y="452662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04</a:t>
              </a:r>
            </a:p>
          </p:txBody>
        </p:sp>
      </p:grpSp>
      <p:sp>
        <p:nvSpPr>
          <p:cNvPr id="35" name="矩形 34"/>
          <p:cNvSpPr/>
          <p:nvPr/>
        </p:nvSpPr>
        <p:spPr>
          <a:xfrm rot="2700000">
            <a:off x="5476389" y="3182666"/>
            <a:ext cx="1244790" cy="1244407"/>
          </a:xfrm>
          <a:prstGeom prst="rect">
            <a:avLst/>
          </a:prstGeom>
          <a:solidFill>
            <a:srgbClr val="009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Freeform 164"/>
          <p:cNvSpPr>
            <a:spLocks noEditPoints="1"/>
          </p:cNvSpPr>
          <p:nvPr/>
        </p:nvSpPr>
        <p:spPr bwMode="auto">
          <a:xfrm>
            <a:off x="5905768" y="3602685"/>
            <a:ext cx="380464" cy="40436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555312" y="1692191"/>
            <a:ext cx="296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评估和监管这些风险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55312" y="4965360"/>
            <a:ext cx="296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与决策者交流沟通这些风险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15264" y="1692191"/>
            <a:ext cx="281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确定公司面对的所有风险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815264" y="4965360"/>
            <a:ext cx="281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在被赋予权力时管理这些风险</a:t>
            </a:r>
            <a:endParaRPr lang="zh-CN" altLang="en-US" sz="2000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风险管理过程的评估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39626" y="-7138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3001" y="944279"/>
            <a:ext cx="294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030A0"/>
                </a:solidFill>
              </a:rPr>
              <a:t>风险</a:t>
            </a:r>
            <a:r>
              <a:rPr lang="zh-CN" altLang="en-US" sz="2400" smtClean="0">
                <a:solidFill>
                  <a:srgbClr val="7030A0"/>
                </a:solidFill>
              </a:rPr>
              <a:t>管理的准则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3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简约工作汇报述职报告PPT模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2916</Words>
  <Application>Microsoft Office PowerPoint</Application>
  <PresentationFormat>自定义</PresentationFormat>
  <Paragraphs>419</Paragraphs>
  <Slides>40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</dc:creator>
  <cp:keywords>www.1ppt.com</cp:keywords>
  <dc:description>www.1ppt.com</dc:description>
  <cp:lastModifiedBy>admin</cp:lastModifiedBy>
  <cp:revision>270</cp:revision>
  <dcterms:created xsi:type="dcterms:W3CDTF">2019-07-22T01:12:00Z</dcterms:created>
  <dcterms:modified xsi:type="dcterms:W3CDTF">2022-02-12T07:43:52Z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